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LB Strikeout Trends: Analyzing the Evolution in Baseball" id="{DEADC8E5-06D5-C541-B938-D735C2C9A587}">
          <p14:sldIdLst>
            <p14:sldId id="2561"/>
            <p14:sldId id="2562"/>
          </p14:sldIdLst>
        </p14:section>
        <p14:section name="Historical Overview of Strikeouts in MLB" id="{35BA95E2-EA80-E24F-B27D-D7F1A09B321C}">
          <p14:sldIdLst>
            <p14:sldId id="2563"/>
            <p14:sldId id="2564"/>
            <p14:sldId id="2565"/>
            <p14:sldId id="2566"/>
          </p14:sldIdLst>
        </p14:section>
        <p14:section name="Modern Strikeout Trends and Statistics" id="{826561A5-51B2-F74C-BA17-7D7C5CD51805}">
          <p14:sldIdLst>
            <p14:sldId id="2567"/>
            <p14:sldId id="2568"/>
            <p14:sldId id="2569"/>
            <p14:sldId id="2570"/>
          </p14:sldIdLst>
        </p14:section>
        <p14:section name="Factors Contributing to Strikeout Trends" id="{8BF8E5E3-AF13-F741-B739-9EDF48C9BCEF}">
          <p14:sldIdLst>
            <p14:sldId id="2571"/>
            <p14:sldId id="2572"/>
            <p14:sldId id="2573"/>
            <p14:sldId id="2574"/>
          </p14:sldIdLst>
        </p14:section>
        <p14:section name="Impact on the Game and Players" id="{5DE084E9-7B16-D846-B35B-332C6BA492CA}">
          <p14:sldIdLst>
            <p14:sldId id="2575"/>
            <p14:sldId id="2576"/>
            <p14:sldId id="2577"/>
            <p14:sldId id="2578"/>
          </p14:sldIdLst>
        </p14:section>
        <p14:section name="Future of Strikeouts in MLB" id="{11FC1B19-B8CE-014C-BCF0-2B1AA4E25EAD}">
          <p14:sldIdLst>
            <p14:sldId id="2579"/>
            <p14:sldId id="2580"/>
            <p14:sldId id="2581"/>
            <p14:sldId id="2582"/>
          </p14:sldIdLst>
        </p14:section>
        <p14:section name="Conclusion" id="{404AA60B-6AA7-3C49-8EDF-543B133BED63}">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7" d="100"/>
          <a:sy n="107" d="100"/>
        </p:scale>
        <p:origin x="1280" y="4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78852-5812-421D-B0B5-E7C19B17068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1ABEAE2C-56CE-4B2B-8E86-3C03F6C76785}">
      <dgm:prSet/>
      <dgm:spPr/>
      <dgm:t>
        <a:bodyPr/>
        <a:lstStyle/>
        <a:p>
          <a:pPr>
            <a:lnSpc>
              <a:spcPct val="100000"/>
            </a:lnSpc>
            <a:defRPr b="1"/>
          </a:pPr>
          <a:r>
            <a:rPr lang="en-US"/>
            <a:t>Evolution of Strikeout Trends</a:t>
          </a:r>
        </a:p>
      </dgm:t>
    </dgm:pt>
    <dgm:pt modelId="{4D551B31-78AD-4130-9E52-DB3C5D9318B2}" type="parTrans" cxnId="{AFA54681-6000-4B32-8726-88B2D16FD6BF}">
      <dgm:prSet/>
      <dgm:spPr/>
      <dgm:t>
        <a:bodyPr/>
        <a:lstStyle/>
        <a:p>
          <a:endParaRPr lang="en-US"/>
        </a:p>
      </dgm:t>
    </dgm:pt>
    <dgm:pt modelId="{2582335C-4E66-4391-962E-93598DA7F53E}" type="sibTrans" cxnId="{AFA54681-6000-4B32-8726-88B2D16FD6BF}">
      <dgm:prSet/>
      <dgm:spPr/>
      <dgm:t>
        <a:bodyPr/>
        <a:lstStyle/>
        <a:p>
          <a:pPr>
            <a:lnSpc>
              <a:spcPct val="100000"/>
            </a:lnSpc>
            <a:defRPr b="1"/>
          </a:pPr>
          <a:endParaRPr lang="en-US"/>
        </a:p>
      </dgm:t>
    </dgm:pt>
    <dgm:pt modelId="{718CF8DB-3882-49C1-9844-261326A4ECA2}">
      <dgm:prSet/>
      <dgm:spPr/>
      <dgm:t>
        <a:bodyPr/>
        <a:lstStyle/>
        <a:p>
          <a:pPr>
            <a:lnSpc>
              <a:spcPct val="100000"/>
            </a:lnSpc>
          </a:pPr>
          <a:r>
            <a:rPr lang="en-US"/>
            <a:t>The analysis of strikeout trends showcases the evolution of baseball from traditional gameplay to modern strategies.</a:t>
          </a:r>
        </a:p>
      </dgm:t>
    </dgm:pt>
    <dgm:pt modelId="{C78960CD-1B0F-4307-AF43-10479884F778}" type="parTrans" cxnId="{AC5A289A-D089-42DE-BBEE-AAC89D9D46BF}">
      <dgm:prSet/>
      <dgm:spPr/>
      <dgm:t>
        <a:bodyPr/>
        <a:lstStyle/>
        <a:p>
          <a:endParaRPr lang="en-US"/>
        </a:p>
      </dgm:t>
    </dgm:pt>
    <dgm:pt modelId="{5F2C0AC1-B72D-4456-9DAA-C1BDCA2D38F8}" type="sibTrans" cxnId="{AC5A289A-D089-42DE-BBEE-AAC89D9D46BF}">
      <dgm:prSet/>
      <dgm:spPr/>
      <dgm:t>
        <a:bodyPr/>
        <a:lstStyle/>
        <a:p>
          <a:endParaRPr lang="en-US"/>
        </a:p>
      </dgm:t>
    </dgm:pt>
    <dgm:pt modelId="{4CD33525-7158-4C47-B094-5FE077BB1054}">
      <dgm:prSet/>
      <dgm:spPr/>
      <dgm:t>
        <a:bodyPr/>
        <a:lstStyle/>
        <a:p>
          <a:pPr>
            <a:lnSpc>
              <a:spcPct val="100000"/>
            </a:lnSpc>
            <a:defRPr b="1"/>
          </a:pPr>
          <a:r>
            <a:rPr lang="en-US"/>
            <a:t>Historical Roots</a:t>
          </a:r>
        </a:p>
      </dgm:t>
    </dgm:pt>
    <dgm:pt modelId="{28CCC742-6477-4290-A37C-13067B41C88A}" type="parTrans" cxnId="{32262A28-691F-4422-8B98-E0B830957359}">
      <dgm:prSet/>
      <dgm:spPr/>
      <dgm:t>
        <a:bodyPr/>
        <a:lstStyle/>
        <a:p>
          <a:endParaRPr lang="en-US"/>
        </a:p>
      </dgm:t>
    </dgm:pt>
    <dgm:pt modelId="{CFFB2F82-E55F-4BA3-A122-5193F48CA994}" type="sibTrans" cxnId="{32262A28-691F-4422-8B98-E0B830957359}">
      <dgm:prSet/>
      <dgm:spPr/>
      <dgm:t>
        <a:bodyPr/>
        <a:lstStyle/>
        <a:p>
          <a:pPr>
            <a:lnSpc>
              <a:spcPct val="100000"/>
            </a:lnSpc>
            <a:defRPr b="1"/>
          </a:pPr>
          <a:endParaRPr lang="en-US"/>
        </a:p>
      </dgm:t>
    </dgm:pt>
    <dgm:pt modelId="{E41FE360-3527-472D-BF48-9B3CDDC45D7F}">
      <dgm:prSet/>
      <dgm:spPr/>
      <dgm:t>
        <a:bodyPr/>
        <a:lstStyle/>
        <a:p>
          <a:pPr>
            <a:lnSpc>
              <a:spcPct val="100000"/>
            </a:lnSpc>
          </a:pPr>
          <a:r>
            <a:rPr lang="en-US"/>
            <a:t>Understanding the historical roots of strikeouts helps contextualize current trends and player performance in MLB.</a:t>
          </a:r>
        </a:p>
      </dgm:t>
    </dgm:pt>
    <dgm:pt modelId="{005E0EF4-9703-488B-8D22-5D721DCBC1C9}" type="parTrans" cxnId="{F9E841E8-7A68-4326-807D-7CEE15E76CDF}">
      <dgm:prSet/>
      <dgm:spPr/>
      <dgm:t>
        <a:bodyPr/>
        <a:lstStyle/>
        <a:p>
          <a:endParaRPr lang="en-US"/>
        </a:p>
      </dgm:t>
    </dgm:pt>
    <dgm:pt modelId="{E984FFA9-1563-4395-9D66-A5C750DB251B}" type="sibTrans" cxnId="{F9E841E8-7A68-4326-807D-7CEE15E76CDF}">
      <dgm:prSet/>
      <dgm:spPr/>
      <dgm:t>
        <a:bodyPr/>
        <a:lstStyle/>
        <a:p>
          <a:endParaRPr lang="en-US"/>
        </a:p>
      </dgm:t>
    </dgm:pt>
    <dgm:pt modelId="{9095F7C4-E1F8-4E44-939F-6AD9F922A53D}">
      <dgm:prSet/>
      <dgm:spPr/>
      <dgm:t>
        <a:bodyPr/>
        <a:lstStyle/>
        <a:p>
          <a:pPr>
            <a:lnSpc>
              <a:spcPct val="100000"/>
            </a:lnSpc>
            <a:defRPr b="1"/>
          </a:pPr>
          <a:r>
            <a:rPr lang="en-US"/>
            <a:t>Modern Challenges</a:t>
          </a:r>
        </a:p>
      </dgm:t>
    </dgm:pt>
    <dgm:pt modelId="{33223C9E-1B99-49D1-9926-03DC83984C68}" type="parTrans" cxnId="{181D159D-B28B-4196-B0EF-8B6064533825}">
      <dgm:prSet/>
      <dgm:spPr/>
      <dgm:t>
        <a:bodyPr/>
        <a:lstStyle/>
        <a:p>
          <a:endParaRPr lang="en-US"/>
        </a:p>
      </dgm:t>
    </dgm:pt>
    <dgm:pt modelId="{B6006FFA-CA69-475A-92FF-CCC45551D229}" type="sibTrans" cxnId="{181D159D-B28B-4196-B0EF-8B6064533825}">
      <dgm:prSet/>
      <dgm:spPr/>
      <dgm:t>
        <a:bodyPr/>
        <a:lstStyle/>
        <a:p>
          <a:endParaRPr lang="en-US"/>
        </a:p>
      </dgm:t>
    </dgm:pt>
    <dgm:pt modelId="{4A796BC6-6527-4CBD-9941-E0B86FC038E2}">
      <dgm:prSet/>
      <dgm:spPr/>
      <dgm:t>
        <a:bodyPr/>
        <a:lstStyle/>
        <a:p>
          <a:pPr>
            <a:lnSpc>
              <a:spcPct val="100000"/>
            </a:lnSpc>
          </a:pPr>
          <a:r>
            <a:rPr lang="en-US"/>
            <a:t>Modern challenges in MLB emphasize the importance of adapting strategies to meet the demands of today's game.</a:t>
          </a:r>
        </a:p>
      </dgm:t>
    </dgm:pt>
    <dgm:pt modelId="{5C2A9B66-3CEC-4017-ADBF-7D1E0DCC81EE}" type="parTrans" cxnId="{CF17002C-7989-4558-997C-0FF4822A5987}">
      <dgm:prSet/>
      <dgm:spPr/>
      <dgm:t>
        <a:bodyPr/>
        <a:lstStyle/>
        <a:p>
          <a:endParaRPr lang="en-US"/>
        </a:p>
      </dgm:t>
    </dgm:pt>
    <dgm:pt modelId="{9EC8F23D-6CAB-4B5E-B0DB-0C8374A373D9}" type="sibTrans" cxnId="{CF17002C-7989-4558-997C-0FF4822A5987}">
      <dgm:prSet/>
      <dgm:spPr/>
      <dgm:t>
        <a:bodyPr/>
        <a:lstStyle/>
        <a:p>
          <a:endParaRPr lang="en-US"/>
        </a:p>
      </dgm:t>
    </dgm:pt>
    <dgm:pt modelId="{AF494B05-372D-0341-9D19-9813C25D3B7A}" type="pres">
      <dgm:prSet presAssocID="{45D78852-5812-421D-B0B5-E7C19B17068F}" presName="Name0" presStyleCnt="0">
        <dgm:presLayoutVars>
          <dgm:dir/>
          <dgm:resizeHandles val="exact"/>
        </dgm:presLayoutVars>
      </dgm:prSet>
      <dgm:spPr/>
    </dgm:pt>
    <dgm:pt modelId="{3D6AC4A6-B3F7-3A48-86E0-4EFE98F5BC11}" type="pres">
      <dgm:prSet presAssocID="{1ABEAE2C-56CE-4B2B-8E86-3C03F6C76785}" presName="compNode" presStyleCnt="0"/>
      <dgm:spPr/>
    </dgm:pt>
    <dgm:pt modelId="{8D961ED7-5D30-474C-9460-856ED20E4F38}" type="pres">
      <dgm:prSet presAssocID="{1ABEAE2C-56CE-4B2B-8E86-3C03F6C76785}" presName="pictRect" presStyleLbl="revTx" presStyleIdx="0" presStyleCnt="6">
        <dgm:presLayoutVars>
          <dgm:chMax val="0"/>
          <dgm:bulletEnabled/>
        </dgm:presLayoutVars>
      </dgm:prSet>
      <dgm:spPr/>
    </dgm:pt>
    <dgm:pt modelId="{7B3FA977-0665-3B44-97B8-98EEF08525EC}" type="pres">
      <dgm:prSet presAssocID="{1ABEAE2C-56CE-4B2B-8E86-3C03F6C76785}" presName="textRect" presStyleLbl="revTx" presStyleIdx="1" presStyleCnt="6">
        <dgm:presLayoutVars>
          <dgm:bulletEnabled/>
        </dgm:presLayoutVars>
      </dgm:prSet>
      <dgm:spPr/>
    </dgm:pt>
    <dgm:pt modelId="{07847836-E6D5-144D-8700-CDC2CBFB0671}" type="pres">
      <dgm:prSet presAssocID="{2582335C-4E66-4391-962E-93598DA7F53E}" presName="sibTrans" presStyleLbl="sibTrans2D1" presStyleIdx="0" presStyleCnt="0"/>
      <dgm:spPr/>
    </dgm:pt>
    <dgm:pt modelId="{D8A1264E-D1FF-B543-90DC-D71A0E4D124B}" type="pres">
      <dgm:prSet presAssocID="{4CD33525-7158-4C47-B094-5FE077BB1054}" presName="compNode" presStyleCnt="0"/>
      <dgm:spPr/>
    </dgm:pt>
    <dgm:pt modelId="{58A49589-6EB9-8042-8168-231CC3C99888}" type="pres">
      <dgm:prSet presAssocID="{4CD33525-7158-4C47-B094-5FE077BB1054}" presName="pictRect" presStyleLbl="revTx" presStyleIdx="2" presStyleCnt="6">
        <dgm:presLayoutVars>
          <dgm:chMax val="0"/>
          <dgm:bulletEnabled/>
        </dgm:presLayoutVars>
      </dgm:prSet>
      <dgm:spPr/>
    </dgm:pt>
    <dgm:pt modelId="{64285AA7-3A5E-5E43-821D-8309527A077F}" type="pres">
      <dgm:prSet presAssocID="{4CD33525-7158-4C47-B094-5FE077BB1054}" presName="textRect" presStyleLbl="revTx" presStyleIdx="3" presStyleCnt="6">
        <dgm:presLayoutVars>
          <dgm:bulletEnabled/>
        </dgm:presLayoutVars>
      </dgm:prSet>
      <dgm:spPr/>
    </dgm:pt>
    <dgm:pt modelId="{B9930AA3-A867-8248-9652-1F75304EB73D}" type="pres">
      <dgm:prSet presAssocID="{CFFB2F82-E55F-4BA3-A122-5193F48CA994}" presName="sibTrans" presStyleLbl="sibTrans2D1" presStyleIdx="0" presStyleCnt="0"/>
      <dgm:spPr/>
    </dgm:pt>
    <dgm:pt modelId="{75F52780-D9A4-994B-8557-1E3D673DDF0E}" type="pres">
      <dgm:prSet presAssocID="{9095F7C4-E1F8-4E44-939F-6AD9F922A53D}" presName="compNode" presStyleCnt="0"/>
      <dgm:spPr/>
    </dgm:pt>
    <dgm:pt modelId="{9F5BBCB2-4BF8-AA46-87F8-6B6A8A1FC54E}" type="pres">
      <dgm:prSet presAssocID="{9095F7C4-E1F8-4E44-939F-6AD9F922A53D}" presName="pictRect" presStyleLbl="revTx" presStyleIdx="4" presStyleCnt="6">
        <dgm:presLayoutVars>
          <dgm:chMax val="0"/>
          <dgm:bulletEnabled/>
        </dgm:presLayoutVars>
      </dgm:prSet>
      <dgm:spPr/>
    </dgm:pt>
    <dgm:pt modelId="{81CFD4CA-3D15-5B49-ACE0-CFEA3A8B1281}" type="pres">
      <dgm:prSet presAssocID="{9095F7C4-E1F8-4E44-939F-6AD9F922A53D}" presName="textRect" presStyleLbl="revTx" presStyleIdx="5" presStyleCnt="6">
        <dgm:presLayoutVars>
          <dgm:bulletEnabled/>
        </dgm:presLayoutVars>
      </dgm:prSet>
      <dgm:spPr/>
    </dgm:pt>
  </dgm:ptLst>
  <dgm:cxnLst>
    <dgm:cxn modelId="{8BF0D90E-0A10-A74C-A382-11EA76206C08}" type="presOf" srcId="{45D78852-5812-421D-B0B5-E7C19B17068F}" destId="{AF494B05-372D-0341-9D19-9813C25D3B7A}" srcOrd="0" destOrd="0" presId="urn:microsoft.com/office/officeart/2024/3/layout/hArchList1"/>
    <dgm:cxn modelId="{6E271128-1398-0049-9D0C-F66378CD862A}" type="presOf" srcId="{4A796BC6-6527-4CBD-9941-E0B86FC038E2}" destId="{81CFD4CA-3D15-5B49-ACE0-CFEA3A8B1281}" srcOrd="0" destOrd="0" presId="urn:microsoft.com/office/officeart/2024/3/layout/hArchList1"/>
    <dgm:cxn modelId="{32262A28-691F-4422-8B98-E0B830957359}" srcId="{45D78852-5812-421D-B0B5-E7C19B17068F}" destId="{4CD33525-7158-4C47-B094-5FE077BB1054}" srcOrd="1" destOrd="0" parTransId="{28CCC742-6477-4290-A37C-13067B41C88A}" sibTransId="{CFFB2F82-E55F-4BA3-A122-5193F48CA994}"/>
    <dgm:cxn modelId="{CF17002C-7989-4558-997C-0FF4822A5987}" srcId="{9095F7C4-E1F8-4E44-939F-6AD9F922A53D}" destId="{4A796BC6-6527-4CBD-9941-E0B86FC038E2}" srcOrd="0" destOrd="0" parTransId="{5C2A9B66-3CEC-4017-ADBF-7D1E0DCC81EE}" sibTransId="{9EC8F23D-6CAB-4B5E-B0DB-0C8374A373D9}"/>
    <dgm:cxn modelId="{CDD02647-0F3B-754A-B6E8-A45DC19448DA}" type="presOf" srcId="{718CF8DB-3882-49C1-9844-261326A4ECA2}" destId="{7B3FA977-0665-3B44-97B8-98EEF08525EC}" srcOrd="0" destOrd="0" presId="urn:microsoft.com/office/officeart/2024/3/layout/hArchList1"/>
    <dgm:cxn modelId="{279A8863-7068-C241-A7A8-9ECACEE32A6D}" type="presOf" srcId="{CFFB2F82-E55F-4BA3-A122-5193F48CA994}" destId="{B9930AA3-A867-8248-9652-1F75304EB73D}" srcOrd="0" destOrd="0" presId="urn:microsoft.com/office/officeart/2024/3/layout/hArchList1"/>
    <dgm:cxn modelId="{AFA54681-6000-4B32-8726-88B2D16FD6BF}" srcId="{45D78852-5812-421D-B0B5-E7C19B17068F}" destId="{1ABEAE2C-56CE-4B2B-8E86-3C03F6C76785}" srcOrd="0" destOrd="0" parTransId="{4D551B31-78AD-4130-9E52-DB3C5D9318B2}" sibTransId="{2582335C-4E66-4391-962E-93598DA7F53E}"/>
    <dgm:cxn modelId="{FA406A84-9DF1-E642-8FCC-DE5A7D478707}" type="presOf" srcId="{4CD33525-7158-4C47-B094-5FE077BB1054}" destId="{58A49589-6EB9-8042-8168-231CC3C99888}" srcOrd="0" destOrd="0" presId="urn:microsoft.com/office/officeart/2024/3/layout/hArchList1"/>
    <dgm:cxn modelId="{B5234988-75FE-F043-B438-E67B66D35DAD}" type="presOf" srcId="{9095F7C4-E1F8-4E44-939F-6AD9F922A53D}" destId="{9F5BBCB2-4BF8-AA46-87F8-6B6A8A1FC54E}" srcOrd="0" destOrd="0" presId="urn:microsoft.com/office/officeart/2024/3/layout/hArchList1"/>
    <dgm:cxn modelId="{B0A94389-C050-3D4C-BFA0-20A2DF9E0D95}" type="presOf" srcId="{E41FE360-3527-472D-BF48-9B3CDDC45D7F}" destId="{64285AA7-3A5E-5E43-821D-8309527A077F}" srcOrd="0" destOrd="0" presId="urn:microsoft.com/office/officeart/2024/3/layout/hArchList1"/>
    <dgm:cxn modelId="{AC5A289A-D089-42DE-BBEE-AAC89D9D46BF}" srcId="{1ABEAE2C-56CE-4B2B-8E86-3C03F6C76785}" destId="{718CF8DB-3882-49C1-9844-261326A4ECA2}" srcOrd="0" destOrd="0" parTransId="{C78960CD-1B0F-4307-AF43-10479884F778}" sibTransId="{5F2C0AC1-B72D-4456-9DAA-C1BDCA2D38F8}"/>
    <dgm:cxn modelId="{181D159D-B28B-4196-B0EF-8B6064533825}" srcId="{45D78852-5812-421D-B0B5-E7C19B17068F}" destId="{9095F7C4-E1F8-4E44-939F-6AD9F922A53D}" srcOrd="2" destOrd="0" parTransId="{33223C9E-1B99-49D1-9926-03DC83984C68}" sibTransId="{B6006FFA-CA69-475A-92FF-CCC45551D229}"/>
    <dgm:cxn modelId="{3FA881D5-5AA9-2245-A2A8-C2892744551C}" type="presOf" srcId="{1ABEAE2C-56CE-4B2B-8E86-3C03F6C76785}" destId="{8D961ED7-5D30-474C-9460-856ED20E4F38}" srcOrd="0" destOrd="0" presId="urn:microsoft.com/office/officeart/2024/3/layout/hArchList1"/>
    <dgm:cxn modelId="{A5E9CEDA-6877-3340-AAEE-FB30C813BC16}" type="presOf" srcId="{2582335C-4E66-4391-962E-93598DA7F53E}" destId="{07847836-E6D5-144D-8700-CDC2CBFB0671}" srcOrd="0" destOrd="0" presId="urn:microsoft.com/office/officeart/2024/3/layout/hArchList1"/>
    <dgm:cxn modelId="{F9E841E8-7A68-4326-807D-7CEE15E76CDF}" srcId="{4CD33525-7158-4C47-B094-5FE077BB1054}" destId="{E41FE360-3527-472D-BF48-9B3CDDC45D7F}" srcOrd="0" destOrd="0" parTransId="{005E0EF4-9703-488B-8D22-5D721DCBC1C9}" sibTransId="{E984FFA9-1563-4395-9D66-A5C750DB251B}"/>
    <dgm:cxn modelId="{78D8A91C-90AB-AE4E-90A2-25A62737AA59}" type="presParOf" srcId="{AF494B05-372D-0341-9D19-9813C25D3B7A}" destId="{3D6AC4A6-B3F7-3A48-86E0-4EFE98F5BC11}" srcOrd="0" destOrd="0" presId="urn:microsoft.com/office/officeart/2024/3/layout/hArchList1"/>
    <dgm:cxn modelId="{3CAD6DC7-6B2B-4645-A0D1-00E8C5BBCA09}" type="presParOf" srcId="{3D6AC4A6-B3F7-3A48-86E0-4EFE98F5BC11}" destId="{8D961ED7-5D30-474C-9460-856ED20E4F38}" srcOrd="0" destOrd="0" presId="urn:microsoft.com/office/officeart/2024/3/layout/hArchList1"/>
    <dgm:cxn modelId="{76E8800B-9318-1B41-B4ED-7159979C6987}" type="presParOf" srcId="{3D6AC4A6-B3F7-3A48-86E0-4EFE98F5BC11}" destId="{7B3FA977-0665-3B44-97B8-98EEF08525EC}" srcOrd="1" destOrd="0" presId="urn:microsoft.com/office/officeart/2024/3/layout/hArchList1"/>
    <dgm:cxn modelId="{4200924A-E58B-A14F-BE8A-045AC8167322}" type="presParOf" srcId="{AF494B05-372D-0341-9D19-9813C25D3B7A}" destId="{07847836-E6D5-144D-8700-CDC2CBFB0671}" srcOrd="1" destOrd="0" presId="urn:microsoft.com/office/officeart/2024/3/layout/hArchList1"/>
    <dgm:cxn modelId="{17FEE76C-31ED-A249-B839-9B43987D5D9C}" type="presParOf" srcId="{AF494B05-372D-0341-9D19-9813C25D3B7A}" destId="{D8A1264E-D1FF-B543-90DC-D71A0E4D124B}" srcOrd="2" destOrd="0" presId="urn:microsoft.com/office/officeart/2024/3/layout/hArchList1"/>
    <dgm:cxn modelId="{2E7154B4-024E-1E45-8A65-81DD145374A3}" type="presParOf" srcId="{D8A1264E-D1FF-B543-90DC-D71A0E4D124B}" destId="{58A49589-6EB9-8042-8168-231CC3C99888}" srcOrd="0" destOrd="0" presId="urn:microsoft.com/office/officeart/2024/3/layout/hArchList1"/>
    <dgm:cxn modelId="{A6BCEADE-8639-FB4D-998F-71D5B822793A}" type="presParOf" srcId="{D8A1264E-D1FF-B543-90DC-D71A0E4D124B}" destId="{64285AA7-3A5E-5E43-821D-8309527A077F}" srcOrd="1" destOrd="0" presId="urn:microsoft.com/office/officeart/2024/3/layout/hArchList1"/>
    <dgm:cxn modelId="{55203E0B-EF01-2549-B5F2-439B760455FC}" type="presParOf" srcId="{AF494B05-372D-0341-9D19-9813C25D3B7A}" destId="{B9930AA3-A867-8248-9652-1F75304EB73D}" srcOrd="3" destOrd="0" presId="urn:microsoft.com/office/officeart/2024/3/layout/hArchList1"/>
    <dgm:cxn modelId="{B144426C-56C6-484B-B522-33EA42360BCF}" type="presParOf" srcId="{AF494B05-372D-0341-9D19-9813C25D3B7A}" destId="{75F52780-D9A4-994B-8557-1E3D673DDF0E}" srcOrd="4" destOrd="0" presId="urn:microsoft.com/office/officeart/2024/3/layout/hArchList1"/>
    <dgm:cxn modelId="{4897D50F-B88E-4449-AD10-9E2399735078}" type="presParOf" srcId="{75F52780-D9A4-994B-8557-1E3D673DDF0E}" destId="{9F5BBCB2-4BF8-AA46-87F8-6B6A8A1FC54E}" srcOrd="0" destOrd="0" presId="urn:microsoft.com/office/officeart/2024/3/layout/hArchList1"/>
    <dgm:cxn modelId="{F2DDD5A5-B78E-CC4E-9BB4-67CDF6D6AA73}" type="presParOf" srcId="{75F52780-D9A4-994B-8557-1E3D673DDF0E}" destId="{81CFD4CA-3D15-5B49-ACE0-CFEA3A8B128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61ED7-5D30-474C-9460-856ED20E4F38}">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Evolution of Strikeout Trends</a:t>
          </a:r>
        </a:p>
      </dsp:txBody>
      <dsp:txXfrm>
        <a:off x="0" y="0"/>
        <a:ext cx="3403282" cy="355310"/>
      </dsp:txXfrm>
    </dsp:sp>
    <dsp:sp modelId="{7B3FA977-0665-3B44-97B8-98EEF08525EC}">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analysis of strikeout trends showcases the evolution of baseball from traditional gameplay to modern strategies.</a:t>
          </a:r>
        </a:p>
      </dsp:txBody>
      <dsp:txXfrm>
        <a:off x="0" y="355310"/>
        <a:ext cx="3403282" cy="2132893"/>
      </dsp:txXfrm>
    </dsp:sp>
    <dsp:sp modelId="{58A49589-6EB9-8042-8168-231CC3C99888}">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Historical Roots</a:t>
          </a:r>
        </a:p>
      </dsp:txBody>
      <dsp:txXfrm>
        <a:off x="3743610" y="0"/>
        <a:ext cx="3403282" cy="355310"/>
      </dsp:txXfrm>
    </dsp:sp>
    <dsp:sp modelId="{64285AA7-3A5E-5E43-821D-8309527A077F}">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historical roots of strikeouts helps contextualize current trends and player performance in MLB.</a:t>
          </a:r>
        </a:p>
      </dsp:txBody>
      <dsp:txXfrm>
        <a:off x="3743610" y="355310"/>
        <a:ext cx="3403282" cy="2132893"/>
      </dsp:txXfrm>
    </dsp:sp>
    <dsp:sp modelId="{9F5BBCB2-4BF8-AA46-87F8-6B6A8A1FC54E}">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Modern Challenges</a:t>
          </a:r>
        </a:p>
      </dsp:txBody>
      <dsp:txXfrm>
        <a:off x="7487221" y="0"/>
        <a:ext cx="3403282" cy="355310"/>
      </dsp:txXfrm>
    </dsp:sp>
    <dsp:sp modelId="{81CFD4CA-3D15-5B49-ACE0-CFEA3A8B1281}">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Modern challenges in MLB emphasize the importance of adapting strategies to meet the demands of today's game.</a:t>
          </a: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F485E-8571-FC46-8BCF-C541631C5B7F}" type="datetimeFigureOut">
              <a:rPr lang="en-US" smtClean="0"/>
              <a:t>5/5/25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41BB9-F769-9541-AC7F-B2F5ACBD4AF1}" type="slidenum">
              <a:rPr lang="en-US" smtClean="0"/>
              <a:t>‹#›</a:t>
            </a:fld>
            <a:endParaRPr lang="en-US"/>
          </a:p>
        </p:txBody>
      </p:sp>
    </p:spTree>
    <p:extLst>
      <p:ext uri="{BB962C8B-B14F-4D97-AF65-F5344CB8AC3E}">
        <p14:creationId xmlns:p14="http://schemas.microsoft.com/office/powerpoint/2010/main" val="408529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will explore the trends related to strikeouts in Major League Baseball (MLB). We'll examine the historical context, modern statistics, factors influencing these trends, their impact on the game, and what the future holds for strikeouts in baseball.
</a:t>
            </a:r>
          </a:p>
        </p:txBody>
      </p:sp>
      <p:sp>
        <p:nvSpPr>
          <p:cNvPr id="4" name="Slide Number Placeholder 3"/>
          <p:cNvSpPr>
            <a:spLocks noGrp="1"/>
          </p:cNvSpPr>
          <p:nvPr>
            <p:ph type="sldNum" sz="quarter" idx="5"/>
          </p:nvPr>
        </p:nvSpPr>
        <p:spPr/>
        <p:txBody>
          <a:bodyPr/>
          <a:lstStyle/>
          <a:p>
            <a:fld id="{2DF1C8B0-3C8D-0D4B-9C59-ECDCB789D658}" type="slidenum">
              <a:rPr lang="en-US" smtClean="0"/>
              <a:t>1</a:t>
            </a:fld>
            <a:endParaRPr lang="en-US"/>
          </a:p>
        </p:txBody>
      </p:sp>
    </p:spTree>
    <p:extLst>
      <p:ext uri="{BB962C8B-B14F-4D97-AF65-F5344CB8AC3E}">
        <p14:creationId xmlns:p14="http://schemas.microsoft.com/office/powerpoint/2010/main" val="242111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the performance of both pitchers and hitters reveals how strikeout trends are influenced by their strategies and skills. This analysis is crucial for understanding the current state of MLB.</a:t>
            </a:r>
          </a:p>
        </p:txBody>
      </p:sp>
      <p:sp>
        <p:nvSpPr>
          <p:cNvPr id="4" name="Slide Number Placeholder 3"/>
          <p:cNvSpPr>
            <a:spLocks noGrp="1"/>
          </p:cNvSpPr>
          <p:nvPr>
            <p:ph type="sldNum" sz="quarter" idx="5"/>
          </p:nvPr>
        </p:nvSpPr>
        <p:spPr/>
        <p:txBody>
          <a:bodyPr/>
          <a:lstStyle/>
          <a:p>
            <a:fld id="{2DF1C8B0-3C8D-0D4B-9C59-ECDCB789D658}" type="slidenum">
              <a:rPr lang="en-US" smtClean="0"/>
              <a:t>10</a:t>
            </a:fld>
            <a:endParaRPr lang="en-US"/>
          </a:p>
        </p:txBody>
      </p:sp>
    </p:spTree>
    <p:extLst>
      <p:ext uri="{BB962C8B-B14F-4D97-AF65-F5344CB8AC3E}">
        <p14:creationId xmlns:p14="http://schemas.microsoft.com/office/powerpoint/2010/main" val="4024381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Several factors contribute to the rising trend of strikeouts in MLB. From advancements in technology to changes in strategic approaches, these elements play a significant role in shaping the game.</a:t>
            </a:r>
          </a:p>
        </p:txBody>
      </p:sp>
      <p:sp>
        <p:nvSpPr>
          <p:cNvPr id="4" name="Slide Number Placeholder 3"/>
          <p:cNvSpPr>
            <a:spLocks noGrp="1"/>
          </p:cNvSpPr>
          <p:nvPr>
            <p:ph type="sldNum" sz="quarter" idx="5"/>
          </p:nvPr>
        </p:nvSpPr>
        <p:spPr/>
        <p:txBody>
          <a:bodyPr/>
          <a:lstStyle/>
          <a:p>
            <a:fld id="{2DF1C8B0-3C8D-0D4B-9C59-ECDCB789D658}" type="slidenum">
              <a:rPr lang="en-US" smtClean="0"/>
              <a:t>11</a:t>
            </a:fld>
            <a:endParaRPr lang="en-US"/>
          </a:p>
        </p:txBody>
      </p:sp>
    </p:spTree>
    <p:extLst>
      <p:ext uri="{BB962C8B-B14F-4D97-AF65-F5344CB8AC3E}">
        <p14:creationId xmlns:p14="http://schemas.microsoft.com/office/powerpoint/2010/main" val="3402767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Technological advancements in training and analysis have transformed pitching techniques. Pitchers now utilize data and tools to refine their skills, significantly affecting strikeout rates.</a:t>
            </a:r>
          </a:p>
        </p:txBody>
      </p:sp>
      <p:sp>
        <p:nvSpPr>
          <p:cNvPr id="4" name="Slide Number Placeholder 3"/>
          <p:cNvSpPr>
            <a:spLocks noGrp="1"/>
          </p:cNvSpPr>
          <p:nvPr>
            <p:ph type="sldNum" sz="quarter" idx="5"/>
          </p:nvPr>
        </p:nvSpPr>
        <p:spPr/>
        <p:txBody>
          <a:bodyPr/>
          <a:lstStyle/>
          <a:p>
            <a:fld id="{2DF1C8B0-3C8D-0D4B-9C59-ECDCB789D658}" type="slidenum">
              <a:rPr lang="en-US" smtClean="0"/>
              <a:t>12</a:t>
            </a:fld>
            <a:endParaRPr lang="en-US"/>
          </a:p>
        </p:txBody>
      </p:sp>
    </p:spTree>
    <p:extLst>
      <p:ext uri="{BB962C8B-B14F-4D97-AF65-F5344CB8AC3E}">
        <p14:creationId xmlns:p14="http://schemas.microsoft.com/office/powerpoint/2010/main" val="7939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Modern hitters often prioritize power hitting, leading to more strikeouts. This shift in batting philosophy has reshaped offensive strategies and game dynamics.</a:t>
            </a:r>
          </a:p>
        </p:txBody>
      </p:sp>
      <p:sp>
        <p:nvSpPr>
          <p:cNvPr id="4" name="Slide Number Placeholder 3"/>
          <p:cNvSpPr>
            <a:spLocks noGrp="1"/>
          </p:cNvSpPr>
          <p:nvPr>
            <p:ph type="sldNum" sz="quarter" idx="5"/>
          </p:nvPr>
        </p:nvSpPr>
        <p:spPr/>
        <p:txBody>
          <a:bodyPr/>
          <a:lstStyle/>
          <a:p>
            <a:fld id="{2DF1C8B0-3C8D-0D4B-9C59-ECDCB789D658}" type="slidenum">
              <a:rPr lang="en-US" smtClean="0"/>
              <a:t>13</a:t>
            </a:fld>
            <a:endParaRPr lang="en-US"/>
          </a:p>
        </p:txBody>
      </p:sp>
    </p:spTree>
    <p:extLst>
      <p:ext uri="{BB962C8B-B14F-4D97-AF65-F5344CB8AC3E}">
        <p14:creationId xmlns:p14="http://schemas.microsoft.com/office/powerpoint/2010/main" val="3924449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rise of sabermetrics and data analytics has revolutionized how teams approach the game. This analytical mindset influences player development and strategic decision-making.</a:t>
            </a:r>
          </a:p>
        </p:txBody>
      </p:sp>
      <p:sp>
        <p:nvSpPr>
          <p:cNvPr id="4" name="Slide Number Placeholder 3"/>
          <p:cNvSpPr>
            <a:spLocks noGrp="1"/>
          </p:cNvSpPr>
          <p:nvPr>
            <p:ph type="sldNum" sz="quarter" idx="5"/>
          </p:nvPr>
        </p:nvSpPr>
        <p:spPr/>
        <p:txBody>
          <a:bodyPr/>
          <a:lstStyle/>
          <a:p>
            <a:fld id="{2DF1C8B0-3C8D-0D4B-9C59-ECDCB789D658}" type="slidenum">
              <a:rPr lang="en-US" smtClean="0"/>
              <a:t>14</a:t>
            </a:fld>
            <a:endParaRPr lang="en-US"/>
          </a:p>
        </p:txBody>
      </p:sp>
    </p:spTree>
    <p:extLst>
      <p:ext uri="{BB962C8B-B14F-4D97-AF65-F5344CB8AC3E}">
        <p14:creationId xmlns:p14="http://schemas.microsoft.com/office/powerpoint/2010/main" val="325315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rising trend of strikeouts has profound implications for players and the game itself. These trends affect player careers, game strategy, and fan engagement.</a:t>
            </a:r>
          </a:p>
        </p:txBody>
      </p:sp>
      <p:sp>
        <p:nvSpPr>
          <p:cNvPr id="4" name="Slide Number Placeholder 3"/>
          <p:cNvSpPr>
            <a:spLocks noGrp="1"/>
          </p:cNvSpPr>
          <p:nvPr>
            <p:ph type="sldNum" sz="quarter" idx="5"/>
          </p:nvPr>
        </p:nvSpPr>
        <p:spPr/>
        <p:txBody>
          <a:bodyPr/>
          <a:lstStyle/>
          <a:p>
            <a:fld id="{2DF1C8B0-3C8D-0D4B-9C59-ECDCB789D658}" type="slidenum">
              <a:rPr lang="en-US" smtClean="0"/>
              <a:t>15</a:t>
            </a:fld>
            <a:endParaRPr lang="en-US"/>
          </a:p>
        </p:txBody>
      </p:sp>
    </p:spTree>
    <p:extLst>
      <p:ext uri="{BB962C8B-B14F-4D97-AF65-F5344CB8AC3E}">
        <p14:creationId xmlns:p14="http://schemas.microsoft.com/office/powerpoint/2010/main" val="422731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Strikeouts can impact players' careers, with some hitters struggling to maintain their positions due to high strikeout rates. Understanding this effect is essential for evaluating player longevity.</a:t>
            </a:r>
          </a:p>
        </p:txBody>
      </p:sp>
      <p:sp>
        <p:nvSpPr>
          <p:cNvPr id="4" name="Slide Number Placeholder 3"/>
          <p:cNvSpPr>
            <a:spLocks noGrp="1"/>
          </p:cNvSpPr>
          <p:nvPr>
            <p:ph type="sldNum" sz="quarter" idx="5"/>
          </p:nvPr>
        </p:nvSpPr>
        <p:spPr/>
        <p:txBody>
          <a:bodyPr/>
          <a:lstStyle/>
          <a:p>
            <a:fld id="{2DF1C8B0-3C8D-0D4B-9C59-ECDCB789D658}" type="slidenum">
              <a:rPr lang="en-US" smtClean="0"/>
              <a:t>16</a:t>
            </a:fld>
            <a:endParaRPr lang="en-US"/>
          </a:p>
        </p:txBody>
      </p:sp>
    </p:spTree>
    <p:extLst>
      <p:ext uri="{BB962C8B-B14F-4D97-AF65-F5344CB8AC3E}">
        <p14:creationId xmlns:p14="http://schemas.microsoft.com/office/powerpoint/2010/main" val="253085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increase in strikeouts has led to changes in game dynamics and team strategies. Teams often adjust their approaches based on strikeout trends, influencing their overall performance.</a:t>
            </a:r>
          </a:p>
        </p:txBody>
      </p:sp>
      <p:sp>
        <p:nvSpPr>
          <p:cNvPr id="4" name="Slide Number Placeholder 3"/>
          <p:cNvSpPr>
            <a:spLocks noGrp="1"/>
          </p:cNvSpPr>
          <p:nvPr>
            <p:ph type="sldNum" sz="quarter" idx="5"/>
          </p:nvPr>
        </p:nvSpPr>
        <p:spPr/>
        <p:txBody>
          <a:bodyPr/>
          <a:lstStyle/>
          <a:p>
            <a:fld id="{2DF1C8B0-3C8D-0D4B-9C59-ECDCB789D658}" type="slidenum">
              <a:rPr lang="en-US" smtClean="0"/>
              <a:t>17</a:t>
            </a:fld>
            <a:endParaRPr lang="en-US"/>
          </a:p>
        </p:txBody>
      </p:sp>
    </p:spTree>
    <p:extLst>
      <p:ext uri="{BB962C8B-B14F-4D97-AF65-F5344CB8AC3E}">
        <p14:creationId xmlns:p14="http://schemas.microsoft.com/office/powerpoint/2010/main" val="2548005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Fans have mixed feelings about the rise in strikeouts. While some appreciate the excitement of pitching duels, others may find excessive strikeouts detract from the enjoyment of the game.</a:t>
            </a:r>
          </a:p>
        </p:txBody>
      </p:sp>
      <p:sp>
        <p:nvSpPr>
          <p:cNvPr id="4" name="Slide Number Placeholder 3"/>
          <p:cNvSpPr>
            <a:spLocks noGrp="1"/>
          </p:cNvSpPr>
          <p:nvPr>
            <p:ph type="sldNum" sz="quarter" idx="5"/>
          </p:nvPr>
        </p:nvSpPr>
        <p:spPr/>
        <p:txBody>
          <a:bodyPr/>
          <a:lstStyle/>
          <a:p>
            <a:fld id="{2DF1C8B0-3C8D-0D4B-9C59-ECDCB789D658}" type="slidenum">
              <a:rPr lang="en-US" smtClean="0"/>
              <a:t>18</a:t>
            </a:fld>
            <a:endParaRPr lang="en-US"/>
          </a:p>
        </p:txBody>
      </p:sp>
    </p:spTree>
    <p:extLst>
      <p:ext uri="{BB962C8B-B14F-4D97-AF65-F5344CB8AC3E}">
        <p14:creationId xmlns:p14="http://schemas.microsoft.com/office/powerpoint/2010/main" val="186597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ahead, the future of strikeouts in MLB may be shaped by potential rule changes, advancements in technology, and ongoing analysis of player performance.</a:t>
            </a:r>
          </a:p>
        </p:txBody>
      </p:sp>
      <p:sp>
        <p:nvSpPr>
          <p:cNvPr id="4" name="Slide Number Placeholder 3"/>
          <p:cNvSpPr>
            <a:spLocks noGrp="1"/>
          </p:cNvSpPr>
          <p:nvPr>
            <p:ph type="sldNum" sz="quarter" idx="5"/>
          </p:nvPr>
        </p:nvSpPr>
        <p:spPr/>
        <p:txBody>
          <a:bodyPr/>
          <a:lstStyle/>
          <a:p>
            <a:fld id="{2DF1C8B0-3C8D-0D4B-9C59-ECDCB789D658}" type="slidenum">
              <a:rPr lang="en-US" smtClean="0"/>
              <a:t>19</a:t>
            </a:fld>
            <a:endParaRPr lang="en-US"/>
          </a:p>
        </p:txBody>
      </p:sp>
    </p:spTree>
    <p:extLst>
      <p:ext uri="{BB962C8B-B14F-4D97-AF65-F5344CB8AC3E}">
        <p14:creationId xmlns:p14="http://schemas.microsoft.com/office/powerpoint/2010/main" val="132721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discussion will begin with a historical overview of strikeouts in MLB, tracing their evolution and key figures in the game. We will then analyze modern strikeout trends and statistics, followed by the factors contributing to these trends. Next, we will look at the impact on players and the game itself, and finally, we'll make predictions about the future of strikeouts in baseball.</a:t>
            </a:r>
          </a:p>
        </p:txBody>
      </p:sp>
      <p:sp>
        <p:nvSpPr>
          <p:cNvPr id="4" name="Slide Number Placeholder 3"/>
          <p:cNvSpPr>
            <a:spLocks noGrp="1"/>
          </p:cNvSpPr>
          <p:nvPr>
            <p:ph type="sldNum" sz="quarter" idx="5"/>
          </p:nvPr>
        </p:nvSpPr>
        <p:spPr/>
        <p:txBody>
          <a:bodyPr/>
          <a:lstStyle/>
          <a:p>
            <a:fld id="{2DF1C8B0-3C8D-0D4B-9C59-ECDCB789D658}" type="slidenum">
              <a:rPr lang="en-US" smtClean="0"/>
              <a:t>2</a:t>
            </a:fld>
            <a:endParaRPr lang="en-US"/>
          </a:p>
        </p:txBody>
      </p:sp>
    </p:spTree>
    <p:extLst>
      <p:ext uri="{BB962C8B-B14F-4D97-AF65-F5344CB8AC3E}">
        <p14:creationId xmlns:p14="http://schemas.microsoft.com/office/powerpoint/2010/main" val="1281179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Rule changes aimed at reducing strikeouts could significantly alter gameplay. Understanding these potential changes is crucial for anticipating the direction of the sport.</a:t>
            </a:r>
          </a:p>
        </p:txBody>
      </p:sp>
      <p:sp>
        <p:nvSpPr>
          <p:cNvPr id="4" name="Slide Number Placeholder 3"/>
          <p:cNvSpPr>
            <a:spLocks noGrp="1"/>
          </p:cNvSpPr>
          <p:nvPr>
            <p:ph type="sldNum" sz="quarter" idx="5"/>
          </p:nvPr>
        </p:nvSpPr>
        <p:spPr/>
        <p:txBody>
          <a:bodyPr/>
          <a:lstStyle/>
          <a:p>
            <a:fld id="{2DF1C8B0-3C8D-0D4B-9C59-ECDCB789D658}" type="slidenum">
              <a:rPr lang="en-US" smtClean="0"/>
              <a:t>20</a:t>
            </a:fld>
            <a:endParaRPr lang="en-US"/>
          </a:p>
        </p:txBody>
      </p:sp>
    </p:spTree>
    <p:extLst>
      <p:ext uri="{BB962C8B-B14F-4D97-AF65-F5344CB8AC3E}">
        <p14:creationId xmlns:p14="http://schemas.microsoft.com/office/powerpoint/2010/main" val="1042705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Analysts are making predictions about the future of strikeouts in MLB. Trends suggest a continuation of the current rate, but with possible fluctuations based on player strategies and rule adjustments.</a:t>
            </a:r>
          </a:p>
        </p:txBody>
      </p:sp>
      <p:sp>
        <p:nvSpPr>
          <p:cNvPr id="4" name="Slide Number Placeholder 3"/>
          <p:cNvSpPr>
            <a:spLocks noGrp="1"/>
          </p:cNvSpPr>
          <p:nvPr>
            <p:ph type="sldNum" sz="quarter" idx="5"/>
          </p:nvPr>
        </p:nvSpPr>
        <p:spPr/>
        <p:txBody>
          <a:bodyPr/>
          <a:lstStyle/>
          <a:p>
            <a:fld id="{2DF1C8B0-3C8D-0D4B-9C59-ECDCB789D658}" type="slidenum">
              <a:rPr lang="en-US" smtClean="0"/>
              <a:t>21</a:t>
            </a:fld>
            <a:endParaRPr lang="en-US"/>
          </a:p>
        </p:txBody>
      </p:sp>
    </p:spTree>
    <p:extLst>
      <p:ext uri="{BB962C8B-B14F-4D97-AF65-F5344CB8AC3E}">
        <p14:creationId xmlns:p14="http://schemas.microsoft.com/office/powerpoint/2010/main" val="3282344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technology and analytics become even more integrated into the game, their influence on strikeout trends will likely continue to grow, further shaping the landscape of MLB.</a:t>
            </a:r>
          </a:p>
        </p:txBody>
      </p:sp>
      <p:sp>
        <p:nvSpPr>
          <p:cNvPr id="4" name="Slide Number Placeholder 3"/>
          <p:cNvSpPr>
            <a:spLocks noGrp="1"/>
          </p:cNvSpPr>
          <p:nvPr>
            <p:ph type="sldNum" sz="quarter" idx="5"/>
          </p:nvPr>
        </p:nvSpPr>
        <p:spPr/>
        <p:txBody>
          <a:bodyPr/>
          <a:lstStyle/>
          <a:p>
            <a:fld id="{2DF1C8B0-3C8D-0D4B-9C59-ECDCB789D658}" type="slidenum">
              <a:rPr lang="en-US" smtClean="0"/>
              <a:t>22</a:t>
            </a:fld>
            <a:endParaRPr lang="en-US"/>
          </a:p>
        </p:txBody>
      </p:sp>
    </p:spTree>
    <p:extLst>
      <p:ext uri="{BB962C8B-B14F-4D97-AF65-F5344CB8AC3E}">
        <p14:creationId xmlns:p14="http://schemas.microsoft.com/office/powerpoint/2010/main" val="4119331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strikeout trends in MLB are a reflection of the evolution of the game itself. From historical roots to modern challenges, understanding these trends is vital for players, teams, and fans alike as we move into the future.</a:t>
            </a:r>
          </a:p>
        </p:txBody>
      </p:sp>
      <p:sp>
        <p:nvSpPr>
          <p:cNvPr id="4" name="Slide Number Placeholder 3"/>
          <p:cNvSpPr>
            <a:spLocks noGrp="1"/>
          </p:cNvSpPr>
          <p:nvPr>
            <p:ph type="sldNum" sz="quarter" idx="5"/>
          </p:nvPr>
        </p:nvSpPr>
        <p:spPr/>
        <p:txBody>
          <a:bodyPr/>
          <a:lstStyle/>
          <a:p>
            <a:fld id="{2DF1C8B0-3C8D-0D4B-9C59-ECDCB789D658}" type="slidenum">
              <a:rPr lang="en-US" smtClean="0"/>
              <a:t>23</a:t>
            </a:fld>
            <a:endParaRPr lang="en-US"/>
          </a:p>
        </p:txBody>
      </p:sp>
    </p:spTree>
    <p:extLst>
      <p:ext uri="{BB962C8B-B14F-4D97-AF65-F5344CB8AC3E}">
        <p14:creationId xmlns:p14="http://schemas.microsoft.com/office/powerpoint/2010/main" val="261530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historical context of strikeouts in MLB is essential to analyze current trends. Strikeout statistics have evolved significantly since the inception of baseball, influenced by various factors, including pitching styles and player performance.</a:t>
            </a:r>
          </a:p>
        </p:txBody>
      </p:sp>
      <p:sp>
        <p:nvSpPr>
          <p:cNvPr id="4" name="Slide Number Placeholder 3"/>
          <p:cNvSpPr>
            <a:spLocks noGrp="1"/>
          </p:cNvSpPr>
          <p:nvPr>
            <p:ph type="sldNum" sz="quarter" idx="5"/>
          </p:nvPr>
        </p:nvSpPr>
        <p:spPr/>
        <p:txBody>
          <a:bodyPr/>
          <a:lstStyle/>
          <a:p>
            <a:fld id="{2DF1C8B0-3C8D-0D4B-9C59-ECDCB789D658}" type="slidenum">
              <a:rPr lang="en-US" smtClean="0"/>
              <a:t>3</a:t>
            </a:fld>
            <a:endParaRPr lang="en-US"/>
          </a:p>
        </p:txBody>
      </p:sp>
    </p:spTree>
    <p:extLst>
      <p:ext uri="{BB962C8B-B14F-4D97-AF65-F5344CB8AC3E}">
        <p14:creationId xmlns:p14="http://schemas.microsoft.com/office/powerpoint/2010/main" val="2139384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early days of MLB, strikeouts were less common due to the different playing styles and rules. Understanding these early statistics provides a baseline for how the game has transformed over the years.</a:t>
            </a:r>
          </a:p>
        </p:txBody>
      </p:sp>
      <p:sp>
        <p:nvSpPr>
          <p:cNvPr id="4" name="Slide Number Placeholder 3"/>
          <p:cNvSpPr>
            <a:spLocks noGrp="1"/>
          </p:cNvSpPr>
          <p:nvPr>
            <p:ph type="sldNum" sz="quarter" idx="5"/>
          </p:nvPr>
        </p:nvSpPr>
        <p:spPr/>
        <p:txBody>
          <a:bodyPr/>
          <a:lstStyle/>
          <a:p>
            <a:fld id="{2DF1C8B0-3C8D-0D4B-9C59-ECDCB789D658}" type="slidenum">
              <a:rPr lang="en-US" smtClean="0"/>
              <a:t>4</a:t>
            </a:fld>
            <a:endParaRPr lang="en-US"/>
          </a:p>
        </p:txBody>
      </p:sp>
    </p:spTree>
    <p:extLst>
      <p:ext uri="{BB962C8B-B14F-4D97-AF65-F5344CB8AC3E}">
        <p14:creationId xmlns:p14="http://schemas.microsoft.com/office/powerpoint/2010/main" val="156501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Legendary pitchers like Sandy Koufax, Nolan Ryan, and Roger Clemens have significantly influenced strikeout rates. Their unique styles and skills have set benchmarks for future generations, showcasing the evolution of pitching.</a:t>
            </a:r>
          </a:p>
        </p:txBody>
      </p:sp>
      <p:sp>
        <p:nvSpPr>
          <p:cNvPr id="4" name="Slide Number Placeholder 3"/>
          <p:cNvSpPr>
            <a:spLocks noGrp="1"/>
          </p:cNvSpPr>
          <p:nvPr>
            <p:ph type="sldNum" sz="quarter" idx="5"/>
          </p:nvPr>
        </p:nvSpPr>
        <p:spPr/>
        <p:txBody>
          <a:bodyPr/>
          <a:lstStyle/>
          <a:p>
            <a:fld id="{2DF1C8B0-3C8D-0D4B-9C59-ECDCB789D658}" type="slidenum">
              <a:rPr lang="en-US" smtClean="0"/>
              <a:t>5</a:t>
            </a:fld>
            <a:endParaRPr lang="en-US"/>
          </a:p>
        </p:txBody>
      </p:sp>
    </p:spTree>
    <p:extLst>
      <p:ext uri="{BB962C8B-B14F-4D97-AF65-F5344CB8AC3E}">
        <p14:creationId xmlns:p14="http://schemas.microsoft.com/office/powerpoint/2010/main" val="208931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Pitching techniques have advanced dramatically, with innovations such as the use of breaking balls and the development of specialized roles. These changes have led to heightened strikeout rates and altered the dynamics of the game.</a:t>
            </a:r>
          </a:p>
        </p:txBody>
      </p:sp>
      <p:sp>
        <p:nvSpPr>
          <p:cNvPr id="4" name="Slide Number Placeholder 3"/>
          <p:cNvSpPr>
            <a:spLocks noGrp="1"/>
          </p:cNvSpPr>
          <p:nvPr>
            <p:ph type="sldNum" sz="quarter" idx="5"/>
          </p:nvPr>
        </p:nvSpPr>
        <p:spPr/>
        <p:txBody>
          <a:bodyPr/>
          <a:lstStyle/>
          <a:p>
            <a:fld id="{2DF1C8B0-3C8D-0D4B-9C59-ECDCB789D658}" type="slidenum">
              <a:rPr lang="en-US" smtClean="0"/>
              <a:t>6</a:t>
            </a:fld>
            <a:endParaRPr lang="en-US"/>
          </a:p>
        </p:txBody>
      </p:sp>
    </p:spTree>
    <p:extLst>
      <p:ext uri="{BB962C8B-B14F-4D97-AF65-F5344CB8AC3E}">
        <p14:creationId xmlns:p14="http://schemas.microsoft.com/office/powerpoint/2010/main" val="52444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contemporary baseball, strikeout rates have surged to unprecedented levels. Analyzing the statistics provides insights into how the game has changed and what this means for players and teams.</a:t>
            </a:r>
          </a:p>
        </p:txBody>
      </p:sp>
      <p:sp>
        <p:nvSpPr>
          <p:cNvPr id="4" name="Slide Number Placeholder 3"/>
          <p:cNvSpPr>
            <a:spLocks noGrp="1"/>
          </p:cNvSpPr>
          <p:nvPr>
            <p:ph type="sldNum" sz="quarter" idx="5"/>
          </p:nvPr>
        </p:nvSpPr>
        <p:spPr/>
        <p:txBody>
          <a:bodyPr/>
          <a:lstStyle/>
          <a:p>
            <a:fld id="{2DF1C8B0-3C8D-0D4B-9C59-ECDCB789D658}" type="slidenum">
              <a:rPr lang="en-US" smtClean="0"/>
              <a:t>7</a:t>
            </a:fld>
            <a:endParaRPr lang="en-US"/>
          </a:p>
        </p:txBody>
      </p:sp>
    </p:spTree>
    <p:extLst>
      <p:ext uri="{BB962C8B-B14F-4D97-AF65-F5344CB8AC3E}">
        <p14:creationId xmlns:p14="http://schemas.microsoft.com/office/powerpoint/2010/main" val="33446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last few decades, there has been a marked increase in strikeout rates across MLB. This trend indicates a shift in batting approaches and pitching dominance, impacting game outcomes.</a:t>
            </a:r>
          </a:p>
        </p:txBody>
      </p:sp>
      <p:sp>
        <p:nvSpPr>
          <p:cNvPr id="4" name="Slide Number Placeholder 3"/>
          <p:cNvSpPr>
            <a:spLocks noGrp="1"/>
          </p:cNvSpPr>
          <p:nvPr>
            <p:ph type="sldNum" sz="quarter" idx="5"/>
          </p:nvPr>
        </p:nvSpPr>
        <p:spPr/>
        <p:txBody>
          <a:bodyPr/>
          <a:lstStyle/>
          <a:p>
            <a:fld id="{2DF1C8B0-3C8D-0D4B-9C59-ECDCB789D658}" type="slidenum">
              <a:rPr lang="en-US" smtClean="0"/>
              <a:t>8</a:t>
            </a:fld>
            <a:endParaRPr lang="en-US"/>
          </a:p>
        </p:txBody>
      </p:sp>
    </p:spTree>
    <p:extLst>
      <p:ext uri="{BB962C8B-B14F-4D97-AF65-F5344CB8AC3E}">
        <p14:creationId xmlns:p14="http://schemas.microsoft.com/office/powerpoint/2010/main" val="122315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Comparing strikeout rates from different eras highlights significant changes in gameplay. By examining these variations, we can better understand the evolution of the game and its players.</a:t>
            </a:r>
          </a:p>
        </p:txBody>
      </p:sp>
      <p:sp>
        <p:nvSpPr>
          <p:cNvPr id="4" name="Slide Number Placeholder 3"/>
          <p:cNvSpPr>
            <a:spLocks noGrp="1"/>
          </p:cNvSpPr>
          <p:nvPr>
            <p:ph type="sldNum" sz="quarter" idx="5"/>
          </p:nvPr>
        </p:nvSpPr>
        <p:spPr/>
        <p:txBody>
          <a:bodyPr/>
          <a:lstStyle/>
          <a:p>
            <a:fld id="{2DF1C8B0-3C8D-0D4B-9C59-ECDCB789D658}" type="slidenum">
              <a:rPr lang="en-US" smtClean="0"/>
              <a:t>9</a:t>
            </a:fld>
            <a:endParaRPr lang="en-US"/>
          </a:p>
        </p:txBody>
      </p:sp>
    </p:spTree>
    <p:extLst>
      <p:ext uri="{BB962C8B-B14F-4D97-AF65-F5344CB8AC3E}">
        <p14:creationId xmlns:p14="http://schemas.microsoft.com/office/powerpoint/2010/main" val="11344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5/5/25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61311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5/5/25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13228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5/5/25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56118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5/5/25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921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5/5/25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9952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5/5/25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10316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5/5/25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50602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5/5/25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02609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5/5/25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92236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5/5/25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35386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5/5/25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068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5/5/25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3678452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26C07-9407-A0B6-2F53-2415D801A738}"/>
              </a:ext>
            </a:extLst>
          </p:cNvPr>
          <p:cNvSpPr>
            <a:spLocks noGrp="1"/>
          </p:cNvSpPr>
          <p:nvPr>
            <p:ph type="ctrTitle"/>
          </p:nvPr>
        </p:nvSpPr>
        <p:spPr>
          <a:xfrm>
            <a:off x="7168896" y="1129554"/>
            <a:ext cx="4361688" cy="3475236"/>
          </a:xfrm>
        </p:spPr>
        <p:txBody>
          <a:bodyPr>
            <a:normAutofit/>
          </a:bodyPr>
          <a:lstStyle/>
          <a:p>
            <a:pPr algn="l"/>
            <a:r>
              <a:rPr lang="en-US" sz="4600"/>
              <a:t>MLB Strikeout Trends: Analyzing the Evolution in Baseball</a:t>
            </a:r>
          </a:p>
        </p:txBody>
      </p:sp>
      <p:sp>
        <p:nvSpPr>
          <p:cNvPr id="3" name="Subtitle 2">
            <a:extLst>
              <a:ext uri="{FF2B5EF4-FFF2-40B4-BE49-F238E27FC236}">
                <a16:creationId xmlns:a16="http://schemas.microsoft.com/office/drawing/2014/main" id="{C0B94294-B3A4-39C9-D345-196FF9E31B8B}"/>
              </a:ext>
            </a:extLst>
          </p:cNvPr>
          <p:cNvSpPr>
            <a:spLocks noGrp="1"/>
          </p:cNvSpPr>
          <p:nvPr>
            <p:ph type="subTitle" idx="1"/>
          </p:nvPr>
        </p:nvSpPr>
        <p:spPr>
          <a:xfrm>
            <a:off x="7168896" y="4731337"/>
            <a:ext cx="4206240" cy="1184584"/>
          </a:xfrm>
        </p:spPr>
        <p:txBody>
          <a:bodyPr>
            <a:normAutofit/>
          </a:bodyPr>
          <a:lstStyle/>
          <a:p>
            <a:pPr algn="l"/>
            <a:r>
              <a:rPr lang="en-US"/>
              <a:t>Understanding strikeout patterns and their implications</a:t>
            </a:r>
          </a:p>
        </p:txBody>
      </p:sp>
      <p:pic>
        <p:nvPicPr>
          <p:cNvPr id="4" name="Picture 3" descr="aerial view of empty baseball diamond">
            <a:extLst>
              <a:ext uri="{FF2B5EF4-FFF2-40B4-BE49-F238E27FC236}">
                <a16:creationId xmlns:a16="http://schemas.microsoft.com/office/drawing/2014/main" id="{A525FB29-5603-4731-B33E-FAD66AC91815}"/>
              </a:ext>
            </a:extLst>
          </p:cNvPr>
          <p:cNvPicPr>
            <a:picLocks noChangeAspect="1"/>
          </p:cNvPicPr>
          <p:nvPr/>
        </p:nvPicPr>
        <p:blipFill>
          <a:blip r:embed="rId3"/>
          <a:srcRect l="18421" r="17818"/>
          <a:stretch/>
        </p:blipFill>
        <p:spPr>
          <a:xfrm>
            <a:off x="20" y="1"/>
            <a:ext cx="6575591" cy="6858000"/>
          </a:xfrm>
          <a:prstGeom prst="rect">
            <a:avLst/>
          </a:prstGeom>
        </p:spPr>
      </p:pic>
    </p:spTree>
    <p:extLst>
      <p:ext uri="{BB962C8B-B14F-4D97-AF65-F5344CB8AC3E}">
        <p14:creationId xmlns:p14="http://schemas.microsoft.com/office/powerpoint/2010/main" val="226299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3B818-00CE-3694-8A6B-5F829538EC6A}"/>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Analysis of Pitcher and Hitter Performance</a:t>
            </a:r>
          </a:p>
        </p:txBody>
      </p:sp>
      <p:pic>
        <p:nvPicPr>
          <p:cNvPr id="5" name="Content Placeholder 4" descr="Baseball gloves">
            <a:extLst>
              <a:ext uri="{FF2B5EF4-FFF2-40B4-BE49-F238E27FC236}">
                <a16:creationId xmlns:a16="http://schemas.microsoft.com/office/drawing/2014/main" id="{674E955B-295C-46E1-BE58-850A739C0262}"/>
              </a:ext>
            </a:extLst>
          </p:cNvPr>
          <p:cNvPicPr>
            <a:picLocks noGrp="1" noChangeAspect="1"/>
          </p:cNvPicPr>
          <p:nvPr>
            <p:ph sz="half" idx="1"/>
          </p:nvPr>
        </p:nvPicPr>
        <p:blipFill>
          <a:blip r:embed="rId3"/>
          <a:srcRect l="23631" r="28575"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A50385F-247B-E04B-F418-DCD0BB3600C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Pitcher Performance Analysis</a:t>
            </a:r>
          </a:p>
          <a:p>
            <a:pPr marL="0" lvl="1" indent="0">
              <a:buNone/>
            </a:pPr>
            <a:r>
              <a:rPr lang="en-US" sz="1400"/>
              <a:t>Analyzing pitcher performance helps us understand strikeout trends and the impact of pitching strategies on game outcomes.</a:t>
            </a:r>
          </a:p>
          <a:p>
            <a:pPr marL="0" indent="0">
              <a:spcBef>
                <a:spcPts val="2500"/>
              </a:spcBef>
              <a:buNone/>
            </a:pPr>
            <a:r>
              <a:rPr lang="en-US" sz="1400" b="1"/>
              <a:t>Hitter Performance Analysis</a:t>
            </a:r>
          </a:p>
          <a:p>
            <a:pPr marL="0" lvl="1" indent="0">
              <a:buNone/>
            </a:pPr>
            <a:r>
              <a:rPr lang="en-US" sz="1400"/>
              <a:t>Evaluating hitter performance showcases how their skills and strategies influence batting averages and strikeouts in games.</a:t>
            </a:r>
          </a:p>
          <a:p>
            <a:pPr marL="0" indent="0">
              <a:spcBef>
                <a:spcPts val="2500"/>
              </a:spcBef>
              <a:buNone/>
            </a:pPr>
            <a:r>
              <a:rPr lang="en-US" sz="1400" b="1"/>
              <a:t>Trends in Strikeouts</a:t>
            </a:r>
          </a:p>
          <a:p>
            <a:pPr marL="0" lvl="1" indent="0">
              <a:buNone/>
            </a:pPr>
            <a:r>
              <a:rPr lang="en-US" sz="1400"/>
              <a:t>Understanding strikeout trends is essential for evaluating player development and overall team performance in MLB.</a:t>
            </a:r>
          </a:p>
        </p:txBody>
      </p:sp>
    </p:spTree>
    <p:extLst>
      <p:ext uri="{BB962C8B-B14F-4D97-AF65-F5344CB8AC3E}">
        <p14:creationId xmlns:p14="http://schemas.microsoft.com/office/powerpoint/2010/main" val="2616318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C85548E-8C99-7788-178E-F71195C3FA6B}"/>
              </a:ext>
            </a:extLst>
          </p:cNvPr>
          <p:cNvSpPr>
            <a:spLocks noGrp="1"/>
          </p:cNvSpPr>
          <p:nvPr>
            <p:ph type="ctrTitle"/>
          </p:nvPr>
        </p:nvSpPr>
        <p:spPr>
          <a:xfrm>
            <a:off x="277091" y="1814321"/>
            <a:ext cx="7772400" cy="4560920"/>
          </a:xfrm>
        </p:spPr>
        <p:txBody>
          <a:bodyPr anchor="b">
            <a:normAutofit/>
          </a:bodyPr>
          <a:lstStyle/>
          <a:p>
            <a:pPr algn="l"/>
            <a:r>
              <a:rPr lang="en-US" sz="7400"/>
              <a:t>Factors Contributing to Strikeout Trends</a:t>
            </a:r>
          </a:p>
        </p:txBody>
      </p:sp>
    </p:spTree>
    <p:extLst>
      <p:ext uri="{BB962C8B-B14F-4D97-AF65-F5344CB8AC3E}">
        <p14:creationId xmlns:p14="http://schemas.microsoft.com/office/powerpoint/2010/main" val="38862432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C652A-1DC5-1E3F-32D2-9AE8BE09A46F}"/>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Advancements in Pitching Technology and Training</a:t>
            </a:r>
          </a:p>
        </p:txBody>
      </p:sp>
      <p:pic>
        <p:nvPicPr>
          <p:cNvPr id="5" name="Content Placeholder 4" descr="A worn fluorescent yellow softball in a black glove with laces sitting on an aluminum bench along with a blue, aluminum bat and red batting helmet, with dappled shade on the grass from tress and bushes in the background.A worn fluorescent yellow softball in a black glove with laces sitting on an aluminum bench along with a blue, aluminum bat and red batting helmet, with dappled shade on the grass from tress and bushes in the background.A worn fluorescent yellow softball in a black glove with laces sitting on an aluminum bench along with a blue, aluminum bat and red batting helmet, with dappled shade on the grass from tress and bushes in the background.">
            <a:extLst>
              <a:ext uri="{FF2B5EF4-FFF2-40B4-BE49-F238E27FC236}">
                <a16:creationId xmlns:a16="http://schemas.microsoft.com/office/drawing/2014/main" id="{8AF2A260-1713-45EC-A726-E2905C1B0ACE}"/>
              </a:ext>
            </a:extLst>
          </p:cNvPr>
          <p:cNvPicPr>
            <a:picLocks noGrp="1" noChangeAspect="1"/>
          </p:cNvPicPr>
          <p:nvPr>
            <p:ph sz="half" idx="1"/>
          </p:nvPr>
        </p:nvPicPr>
        <p:blipFill>
          <a:blip r:embed="rId3"/>
          <a:srcRect r="2" b="6775"/>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56C86D1F-764F-6689-4996-B195F42F53E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Data-Driven Training</a:t>
            </a:r>
          </a:p>
          <a:p>
            <a:pPr marL="0" lvl="1" indent="0">
              <a:buNone/>
            </a:pPr>
            <a:r>
              <a:rPr lang="en-US" sz="1400"/>
              <a:t>Pitchers are now leveraging data analytics to improve their pitching techniques and overall performance during games.</a:t>
            </a:r>
          </a:p>
          <a:p>
            <a:pPr marL="0" indent="0">
              <a:spcBef>
                <a:spcPts val="2500"/>
              </a:spcBef>
              <a:buNone/>
            </a:pPr>
            <a:r>
              <a:rPr lang="en-US" sz="1400" b="1"/>
              <a:t>Tools and Equipment</a:t>
            </a:r>
          </a:p>
          <a:p>
            <a:pPr marL="0" lvl="1" indent="0">
              <a:buNone/>
            </a:pPr>
            <a:r>
              <a:rPr lang="en-US" sz="1400"/>
              <a:t>Innovative tools and equipment are being used to refine pitching skills, allowing for more precise training methods.</a:t>
            </a:r>
          </a:p>
          <a:p>
            <a:pPr marL="0" indent="0">
              <a:spcBef>
                <a:spcPts val="2500"/>
              </a:spcBef>
              <a:buNone/>
            </a:pPr>
            <a:r>
              <a:rPr lang="en-US" sz="1400" b="1"/>
              <a:t>Impact on Performance</a:t>
            </a:r>
          </a:p>
          <a:p>
            <a:pPr marL="0" lvl="1" indent="0">
              <a:buNone/>
            </a:pPr>
            <a:r>
              <a:rPr lang="en-US" sz="1400"/>
              <a:t>These advancements have led to significant improvements in strikeout rates and overall pitcher effectiveness in games.</a:t>
            </a:r>
          </a:p>
        </p:txBody>
      </p:sp>
    </p:spTree>
    <p:extLst>
      <p:ext uri="{BB962C8B-B14F-4D97-AF65-F5344CB8AC3E}">
        <p14:creationId xmlns:p14="http://schemas.microsoft.com/office/powerpoint/2010/main" val="398699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14318-B034-BB5B-B6A4-268506FB53C9}"/>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Changes in Batting Strategies</a:t>
            </a:r>
          </a:p>
        </p:txBody>
      </p:sp>
      <p:pic>
        <p:nvPicPr>
          <p:cNvPr id="5" name="Content Placeholder 4" descr="A low angle view of a yellow softball in a black &amp; white leather glove sitting on a synthetic grass turf with green padded wall around the sports field and a light tower illuminating the field at night.">
            <a:extLst>
              <a:ext uri="{FF2B5EF4-FFF2-40B4-BE49-F238E27FC236}">
                <a16:creationId xmlns:a16="http://schemas.microsoft.com/office/drawing/2014/main" id="{483672F7-C45A-40A2-88EE-67C2B02713B6}"/>
              </a:ext>
            </a:extLst>
          </p:cNvPr>
          <p:cNvPicPr>
            <a:picLocks noGrp="1" noChangeAspect="1"/>
          </p:cNvPicPr>
          <p:nvPr>
            <p:ph sz="half" idx="1"/>
          </p:nvPr>
        </p:nvPicPr>
        <p:blipFill>
          <a:blip r:embed="rId3"/>
          <a:srcRect t="6773" r="2" b="2"/>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6960A8D9-F554-C6BF-3E01-4FABE5979F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Power Hitting Focus</a:t>
            </a:r>
          </a:p>
          <a:p>
            <a:pPr marL="0" lvl="1" indent="0">
              <a:buNone/>
            </a:pPr>
            <a:r>
              <a:rPr lang="en-US" sz="1400"/>
              <a:t>Modern hitters emphasize power hitting, aiming for home runs rather than consistent contact.</a:t>
            </a:r>
          </a:p>
          <a:p>
            <a:pPr marL="0" indent="0">
              <a:spcBef>
                <a:spcPts val="2500"/>
              </a:spcBef>
              <a:buNone/>
            </a:pPr>
            <a:r>
              <a:rPr lang="en-US" sz="1400" b="1"/>
              <a:t>Increased Strikeouts</a:t>
            </a:r>
          </a:p>
          <a:p>
            <a:pPr marL="0" lvl="1" indent="0">
              <a:buNone/>
            </a:pPr>
            <a:r>
              <a:rPr lang="en-US" sz="1400"/>
              <a:t>The focus on power hitting has resulted in a rise in strikeouts, altering traditional batting averages.</a:t>
            </a:r>
          </a:p>
          <a:p>
            <a:pPr marL="0" indent="0">
              <a:spcBef>
                <a:spcPts val="2500"/>
              </a:spcBef>
              <a:buNone/>
            </a:pPr>
            <a:r>
              <a:rPr lang="en-US" sz="1400" b="1"/>
              <a:t>Reshaped Offensive Strategies</a:t>
            </a:r>
          </a:p>
          <a:p>
            <a:pPr marL="0" lvl="1" indent="0">
              <a:buNone/>
            </a:pPr>
            <a:r>
              <a:rPr lang="en-US" sz="1400"/>
              <a:t>This shift in batting philosophy has transformed team offensive strategies and overall game dynamics.</a:t>
            </a:r>
          </a:p>
        </p:txBody>
      </p:sp>
    </p:spTree>
    <p:extLst>
      <p:ext uri="{BB962C8B-B14F-4D97-AF65-F5344CB8AC3E}">
        <p14:creationId xmlns:p14="http://schemas.microsoft.com/office/powerpoint/2010/main" val="1400509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E4BE1-779A-736E-046E-EF9B0C48D953}"/>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Influence of Sabermetrics and Data Analytics</a:t>
            </a:r>
          </a:p>
        </p:txBody>
      </p:sp>
      <p:sp>
        <p:nvSpPr>
          <p:cNvPr id="4" name="Content Placeholder 3">
            <a:extLst>
              <a:ext uri="{FF2B5EF4-FFF2-40B4-BE49-F238E27FC236}">
                <a16:creationId xmlns:a16="http://schemas.microsoft.com/office/drawing/2014/main" id="{CB8471FF-359B-876A-3B54-713D0D5931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Revolutionizing Game Strategy</a:t>
            </a:r>
          </a:p>
          <a:p>
            <a:pPr marL="0" lvl="1" indent="0">
              <a:buNone/>
            </a:pPr>
            <a:r>
              <a:rPr lang="en-US" sz="1400"/>
              <a:t>Sabermetrics has transformed team strategies by providing deeper insights into player performance and game dynamics.</a:t>
            </a:r>
          </a:p>
          <a:p>
            <a:pPr marL="0" indent="0">
              <a:spcBef>
                <a:spcPts val="2500"/>
              </a:spcBef>
              <a:buNone/>
            </a:pPr>
            <a:r>
              <a:rPr lang="en-US" sz="1400" b="1"/>
              <a:t>Player Development Insights</a:t>
            </a:r>
          </a:p>
          <a:p>
            <a:pPr marL="0" lvl="1" indent="0">
              <a:buNone/>
            </a:pPr>
            <a:r>
              <a:rPr lang="en-US" sz="1400"/>
              <a:t>Data analytics enhances player development by identifying strengths, weaknesses, and areas for improvement.</a:t>
            </a:r>
          </a:p>
          <a:p>
            <a:pPr marL="0" indent="0">
              <a:spcBef>
                <a:spcPts val="2500"/>
              </a:spcBef>
              <a:buNone/>
            </a:pPr>
            <a:r>
              <a:rPr lang="en-US" sz="1400" b="1"/>
              <a:t>Informed Decision-Making</a:t>
            </a:r>
          </a:p>
          <a:p>
            <a:pPr marL="0" lvl="1" indent="0">
              <a:buNone/>
            </a:pPr>
            <a:r>
              <a:rPr lang="en-US" sz="1400"/>
              <a:t>Teams utilize data analytics to make informed decisions regarding trades, game strategies, and player selections.</a:t>
            </a:r>
          </a:p>
        </p:txBody>
      </p:sp>
      <p:pic>
        <p:nvPicPr>
          <p:cNvPr id="5" name="Content Placeholder 4" descr="graphs and charts  Financial data analyzingPlease see some similar pictures from my lightbox:">
            <a:extLst>
              <a:ext uri="{FF2B5EF4-FFF2-40B4-BE49-F238E27FC236}">
                <a16:creationId xmlns:a16="http://schemas.microsoft.com/office/drawing/2014/main" id="{D5DFAC1F-F416-481F-81B7-472B37F9C7BD}"/>
              </a:ext>
            </a:extLst>
          </p:cNvPr>
          <p:cNvPicPr>
            <a:picLocks noGrp="1" noChangeAspect="1"/>
          </p:cNvPicPr>
          <p:nvPr>
            <p:ph sz="half" idx="1"/>
          </p:nvPr>
        </p:nvPicPr>
        <p:blipFill>
          <a:blip r:embed="rId3"/>
          <a:srcRect l="22773" r="30056" b="-1"/>
          <a:stretch/>
        </p:blipFill>
        <p:spPr>
          <a:xfrm>
            <a:off x="7345680" y="10"/>
            <a:ext cx="4846320" cy="6857990"/>
          </a:xfrm>
          <a:prstGeom prst="rect">
            <a:avLst/>
          </a:prstGeom>
        </p:spPr>
      </p:pic>
    </p:spTree>
    <p:extLst>
      <p:ext uri="{BB962C8B-B14F-4D97-AF65-F5344CB8AC3E}">
        <p14:creationId xmlns:p14="http://schemas.microsoft.com/office/powerpoint/2010/main" val="2539304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4E3F898-CC00-4C32-7FD1-92EC46211D02}"/>
              </a:ext>
            </a:extLst>
          </p:cNvPr>
          <p:cNvSpPr>
            <a:spLocks noGrp="1"/>
          </p:cNvSpPr>
          <p:nvPr>
            <p:ph type="ctrTitle"/>
          </p:nvPr>
        </p:nvSpPr>
        <p:spPr>
          <a:xfrm>
            <a:off x="277091" y="1814321"/>
            <a:ext cx="7772400" cy="4560920"/>
          </a:xfrm>
        </p:spPr>
        <p:txBody>
          <a:bodyPr anchor="b">
            <a:normAutofit/>
          </a:bodyPr>
          <a:lstStyle/>
          <a:p>
            <a:pPr algn="l"/>
            <a:r>
              <a:rPr lang="en-US" sz="7400"/>
              <a:t>Impact on the Game and Players</a:t>
            </a:r>
          </a:p>
        </p:txBody>
      </p:sp>
    </p:spTree>
    <p:extLst>
      <p:ext uri="{BB962C8B-B14F-4D97-AF65-F5344CB8AC3E}">
        <p14:creationId xmlns:p14="http://schemas.microsoft.com/office/powerpoint/2010/main" val="3151762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89B9F-7F6A-6165-313C-D64817E5DDC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Effects on Player Careers and Longevity</a:t>
            </a:r>
          </a:p>
        </p:txBody>
      </p:sp>
      <p:sp>
        <p:nvSpPr>
          <p:cNvPr id="4" name="Content Placeholder 3">
            <a:extLst>
              <a:ext uri="{FF2B5EF4-FFF2-40B4-BE49-F238E27FC236}">
                <a16:creationId xmlns:a16="http://schemas.microsoft.com/office/drawing/2014/main" id="{87314D7A-4613-7868-A33B-ADC205C53A1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Impact of Strikeouts</a:t>
            </a:r>
          </a:p>
          <a:p>
            <a:pPr marL="0" lvl="1" indent="0">
              <a:buNone/>
            </a:pPr>
            <a:r>
              <a:rPr lang="en-US" sz="1400"/>
              <a:t>High strikeout rates can significantly affect a player's career, often leading to reduced opportunities in the league.</a:t>
            </a:r>
          </a:p>
          <a:p>
            <a:pPr marL="0" indent="0">
              <a:spcBef>
                <a:spcPts val="2500"/>
              </a:spcBef>
              <a:buNone/>
            </a:pPr>
            <a:r>
              <a:rPr lang="en-US" sz="1400" b="1"/>
              <a:t>Career Longevity</a:t>
            </a:r>
          </a:p>
          <a:p>
            <a:pPr marL="0" lvl="1" indent="0">
              <a:buNone/>
            </a:pPr>
            <a:r>
              <a:rPr lang="en-US" sz="1400"/>
              <a:t>Understanding how strikeouts influence performance is essential for assessing player longevity and career trajectories.</a:t>
            </a:r>
          </a:p>
          <a:p>
            <a:pPr marL="0" indent="0">
              <a:spcBef>
                <a:spcPts val="2500"/>
              </a:spcBef>
              <a:buNone/>
            </a:pPr>
            <a:r>
              <a:rPr lang="en-US" sz="1400" b="1"/>
              <a:t>Evaluation Metrics</a:t>
            </a:r>
          </a:p>
          <a:p>
            <a:pPr marL="0" lvl="1" indent="0">
              <a:buNone/>
            </a:pPr>
            <a:r>
              <a:rPr lang="en-US" sz="1400"/>
              <a:t>Evaluating player performance requires a look at strikeout rates alongside other metrics to gauge effectiveness.</a:t>
            </a:r>
          </a:p>
        </p:txBody>
      </p:sp>
      <p:pic>
        <p:nvPicPr>
          <p:cNvPr id="5" name="Content Placeholder 4" descr="Baseball player on playground">
            <a:extLst>
              <a:ext uri="{FF2B5EF4-FFF2-40B4-BE49-F238E27FC236}">
                <a16:creationId xmlns:a16="http://schemas.microsoft.com/office/drawing/2014/main" id="{F5017D21-7F6A-4E74-BCF9-C2B528BA89DF}"/>
              </a:ext>
            </a:extLst>
          </p:cNvPr>
          <p:cNvPicPr>
            <a:picLocks noGrp="1" noChangeAspect="1"/>
          </p:cNvPicPr>
          <p:nvPr>
            <p:ph sz="half" idx="1"/>
          </p:nvPr>
        </p:nvPicPr>
        <p:blipFill>
          <a:blip r:embed="rId3"/>
          <a:srcRect l="31752" r="18251" b="-1"/>
          <a:stretch/>
        </p:blipFill>
        <p:spPr>
          <a:xfrm>
            <a:off x="7345680" y="10"/>
            <a:ext cx="4846320" cy="6857990"/>
          </a:xfrm>
          <a:prstGeom prst="rect">
            <a:avLst/>
          </a:prstGeom>
        </p:spPr>
      </p:pic>
    </p:spTree>
    <p:extLst>
      <p:ext uri="{BB962C8B-B14F-4D97-AF65-F5344CB8AC3E}">
        <p14:creationId xmlns:p14="http://schemas.microsoft.com/office/powerpoint/2010/main" val="1635638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CDF68-01D9-03CF-FA1B-B9FB7B942FFD}"/>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Changes in Game Dynamics and Strategy</a:t>
            </a:r>
          </a:p>
        </p:txBody>
      </p:sp>
      <p:pic>
        <p:nvPicPr>
          <p:cNvPr id="5" name="Content Placeholder 4" descr="wide angle view of a baseball field Please see some similar pictures from my portfolio:">
            <a:extLst>
              <a:ext uri="{FF2B5EF4-FFF2-40B4-BE49-F238E27FC236}">
                <a16:creationId xmlns:a16="http://schemas.microsoft.com/office/drawing/2014/main" id="{A65BCC42-8409-4991-9DDA-41424216B596}"/>
              </a:ext>
            </a:extLst>
          </p:cNvPr>
          <p:cNvPicPr>
            <a:picLocks noGrp="1" noChangeAspect="1"/>
          </p:cNvPicPr>
          <p:nvPr>
            <p:ph sz="half" idx="1"/>
          </p:nvPr>
        </p:nvPicPr>
        <p:blipFill>
          <a:blip r:embed="rId3"/>
          <a:srcRect t="924" r="3" b="3"/>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991C747A-789E-B870-17F1-D1123B7F86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t>Impact of Strikeouts</a:t>
            </a:r>
          </a:p>
          <a:p>
            <a:pPr marL="0" lvl="1" indent="0">
              <a:buNone/>
            </a:pPr>
            <a:r>
              <a:rPr lang="en-US" sz="1400"/>
              <a:t>The rise in strikeouts has significantly altered how teams approach batting and pitching strategies.</a:t>
            </a:r>
          </a:p>
          <a:p>
            <a:pPr marL="0" indent="0">
              <a:spcBef>
                <a:spcPts val="2500"/>
              </a:spcBef>
              <a:buNone/>
            </a:pPr>
            <a:r>
              <a:rPr lang="en-US" sz="1400" b="1"/>
              <a:t>Team Strategy Adjustments</a:t>
            </a:r>
          </a:p>
          <a:p>
            <a:pPr marL="0" lvl="1" indent="0">
              <a:buNone/>
            </a:pPr>
            <a:r>
              <a:rPr lang="en-US" sz="1400"/>
              <a:t>Teams are increasingly modifying their game plans based on strikeout statistics to enhance their performance.</a:t>
            </a:r>
          </a:p>
          <a:p>
            <a:pPr marL="0" indent="0">
              <a:spcBef>
                <a:spcPts val="2500"/>
              </a:spcBef>
              <a:buNone/>
            </a:pPr>
            <a:r>
              <a:rPr lang="en-US" sz="1400" b="1"/>
              <a:t>Performance Influences</a:t>
            </a:r>
          </a:p>
          <a:p>
            <a:pPr marL="0" lvl="1" indent="0">
              <a:buNone/>
            </a:pPr>
            <a:r>
              <a:rPr lang="en-US" sz="1400"/>
              <a:t>Adjustments in response to strikeout trends can notably impact a team's overall performance in games.</a:t>
            </a:r>
          </a:p>
        </p:txBody>
      </p:sp>
    </p:spTree>
    <p:extLst>
      <p:ext uri="{BB962C8B-B14F-4D97-AF65-F5344CB8AC3E}">
        <p14:creationId xmlns:p14="http://schemas.microsoft.com/office/powerpoint/2010/main" val="229109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13B726-A9BE-8B61-736D-97824F9641D6}"/>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Fans' Perceptions and Enjoyment of the Game</a:t>
            </a:r>
          </a:p>
        </p:txBody>
      </p:sp>
      <p:sp>
        <p:nvSpPr>
          <p:cNvPr id="4" name="Content Placeholder 3">
            <a:extLst>
              <a:ext uri="{FF2B5EF4-FFF2-40B4-BE49-F238E27FC236}">
                <a16:creationId xmlns:a16="http://schemas.microsoft.com/office/drawing/2014/main" id="{52C245ED-C8A7-A47E-E1F2-523E3F73E97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Mixed Feelings on Strikeouts</a:t>
            </a:r>
          </a:p>
          <a:p>
            <a:pPr marL="0" lvl="1" indent="0">
              <a:buNone/>
            </a:pPr>
            <a:r>
              <a:rPr lang="en-US" sz="1400"/>
              <a:t>Fans express mixed feelings regarding the increase in strikeouts during games, which influence their overall enjoyment.</a:t>
            </a:r>
          </a:p>
          <a:p>
            <a:pPr marL="0" indent="0">
              <a:spcBef>
                <a:spcPts val="2500"/>
              </a:spcBef>
              <a:buNone/>
            </a:pPr>
            <a:r>
              <a:rPr lang="en-US" sz="1400" b="1"/>
              <a:t>Excitement of Pitching Duels</a:t>
            </a:r>
          </a:p>
          <a:p>
            <a:pPr marL="0" lvl="1" indent="0">
              <a:buNone/>
            </a:pPr>
            <a:r>
              <a:rPr lang="en-US" sz="1400"/>
              <a:t>Some fans appreciate the thrill and excitement that comes with intense pitching duels in games.</a:t>
            </a:r>
          </a:p>
          <a:p>
            <a:pPr marL="0" indent="0">
              <a:spcBef>
                <a:spcPts val="2500"/>
              </a:spcBef>
              <a:buNone/>
            </a:pPr>
            <a:r>
              <a:rPr lang="en-US" sz="1400" b="1"/>
              <a:t>Detracting from Enjoyment</a:t>
            </a:r>
          </a:p>
          <a:p>
            <a:pPr marL="0" lvl="1" indent="0">
              <a:buNone/>
            </a:pPr>
            <a:r>
              <a:rPr lang="en-US" sz="1400"/>
              <a:t>Excessive strikeouts may detract from the enjoyment of the game for many fans, affecting their overall experience.</a:t>
            </a:r>
          </a:p>
        </p:txBody>
      </p:sp>
      <p:pic>
        <p:nvPicPr>
          <p:cNvPr id="5" name="Content Placeholder 4" descr="The passion of be a soccer fan">
            <a:extLst>
              <a:ext uri="{FF2B5EF4-FFF2-40B4-BE49-F238E27FC236}">
                <a16:creationId xmlns:a16="http://schemas.microsoft.com/office/drawing/2014/main" id="{7CDECA22-9E9E-4BD8-A9A4-5D6BF7935F2D}"/>
              </a:ext>
            </a:extLst>
          </p:cNvPr>
          <p:cNvPicPr>
            <a:picLocks noGrp="1" noChangeAspect="1"/>
          </p:cNvPicPr>
          <p:nvPr>
            <p:ph sz="half" idx="1"/>
          </p:nvPr>
        </p:nvPicPr>
        <p:blipFill>
          <a:blip r:embed="rId3"/>
          <a:srcRect l="13682" r="39147" b="-1"/>
          <a:stretch/>
        </p:blipFill>
        <p:spPr>
          <a:xfrm>
            <a:off x="7345680" y="10"/>
            <a:ext cx="4846320" cy="6857990"/>
          </a:xfrm>
          <a:prstGeom prst="rect">
            <a:avLst/>
          </a:prstGeom>
        </p:spPr>
      </p:pic>
    </p:spTree>
    <p:extLst>
      <p:ext uri="{BB962C8B-B14F-4D97-AF65-F5344CB8AC3E}">
        <p14:creationId xmlns:p14="http://schemas.microsoft.com/office/powerpoint/2010/main" val="635587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A812F26-82AF-053B-9E04-0A2FEE4B8810}"/>
              </a:ext>
            </a:extLst>
          </p:cNvPr>
          <p:cNvSpPr>
            <a:spLocks noGrp="1"/>
          </p:cNvSpPr>
          <p:nvPr>
            <p:ph type="ctrTitle"/>
          </p:nvPr>
        </p:nvSpPr>
        <p:spPr>
          <a:xfrm>
            <a:off x="277091" y="1814321"/>
            <a:ext cx="7772400" cy="4560920"/>
          </a:xfrm>
        </p:spPr>
        <p:txBody>
          <a:bodyPr anchor="b">
            <a:normAutofit/>
          </a:bodyPr>
          <a:lstStyle/>
          <a:p>
            <a:pPr algn="l"/>
            <a:r>
              <a:rPr lang="en-US" sz="7400"/>
              <a:t>Future of Strikeouts in MLB</a:t>
            </a:r>
          </a:p>
        </p:txBody>
      </p:sp>
    </p:spTree>
    <p:extLst>
      <p:ext uri="{BB962C8B-B14F-4D97-AF65-F5344CB8AC3E}">
        <p14:creationId xmlns:p14="http://schemas.microsoft.com/office/powerpoint/2010/main" val="886650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1C8A46-7A0C-48E2-0706-A1DF341D046A}"/>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Agenda for Discussion</a:t>
            </a:r>
          </a:p>
        </p:txBody>
      </p:sp>
      <p:sp>
        <p:nvSpPr>
          <p:cNvPr id="4" name="Content Placeholder 3">
            <a:extLst>
              <a:ext uri="{FF2B5EF4-FFF2-40B4-BE49-F238E27FC236}">
                <a16:creationId xmlns:a16="http://schemas.microsoft.com/office/drawing/2014/main" id="{F5267B06-8D6F-AE91-6EA4-D18BFF35D4F2}"/>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r>
              <a:rPr lang="en-US" sz="1800"/>
              <a:t>Historical Overview of Strikeouts in MLB</a:t>
            </a:r>
          </a:p>
          <a:p>
            <a:r>
              <a:rPr lang="en-US" sz="1800"/>
              <a:t>Modern Strikeout Trends and Statistics</a:t>
            </a:r>
          </a:p>
          <a:p>
            <a:r>
              <a:rPr lang="en-US" sz="1800"/>
              <a:t>Factors Contributing to Strikeout Trends</a:t>
            </a:r>
          </a:p>
          <a:p>
            <a:r>
              <a:rPr lang="en-US" sz="1800"/>
              <a:t>Impact on the Game and Players</a:t>
            </a:r>
          </a:p>
          <a:p>
            <a:r>
              <a:rPr lang="en-US" sz="1800"/>
              <a:t>Future of Strikeouts in MLB</a:t>
            </a:r>
          </a:p>
        </p:txBody>
      </p:sp>
      <p:pic>
        <p:nvPicPr>
          <p:cNvPr id="5" name="Content Placeholder 4" descr="American football field, showing yard lines and end zones">
            <a:extLst>
              <a:ext uri="{FF2B5EF4-FFF2-40B4-BE49-F238E27FC236}">
                <a16:creationId xmlns:a16="http://schemas.microsoft.com/office/drawing/2014/main" id="{0CB00E7C-5C76-489E-9CA8-9B6D7C96AD8F}"/>
              </a:ext>
            </a:extLst>
          </p:cNvPr>
          <p:cNvPicPr>
            <a:picLocks noGrp="1" noChangeAspect="1"/>
          </p:cNvPicPr>
          <p:nvPr>
            <p:ph sz="half" idx="1"/>
          </p:nvPr>
        </p:nvPicPr>
        <p:blipFill>
          <a:blip r:embed="rId3"/>
          <a:srcRect l="27472" r="27920" b="1"/>
          <a:stretch/>
        </p:blipFill>
        <p:spPr>
          <a:xfrm>
            <a:off x="5818632" y="-1"/>
            <a:ext cx="6373368" cy="6858001"/>
          </a:xfrm>
          <a:prstGeom prst="rect">
            <a:avLst/>
          </a:prstGeom>
        </p:spPr>
      </p:pic>
    </p:spTree>
    <p:extLst>
      <p:ext uri="{BB962C8B-B14F-4D97-AF65-F5344CB8AC3E}">
        <p14:creationId xmlns:p14="http://schemas.microsoft.com/office/powerpoint/2010/main" val="390938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BA986-6FD6-1B82-743D-DB1EBC39E4C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Potential Rule Changes and Their Impact</a:t>
            </a:r>
          </a:p>
        </p:txBody>
      </p:sp>
      <p:pic>
        <p:nvPicPr>
          <p:cNvPr id="5" name="Content Placeholder 4" descr="Full length shot of a young baseball player reaching base during a game on the field">
            <a:extLst>
              <a:ext uri="{FF2B5EF4-FFF2-40B4-BE49-F238E27FC236}">
                <a16:creationId xmlns:a16="http://schemas.microsoft.com/office/drawing/2014/main" id="{57E8D006-B5A2-48AB-9D8F-80FBFE4D8710}"/>
              </a:ext>
            </a:extLst>
          </p:cNvPr>
          <p:cNvPicPr>
            <a:picLocks noGrp="1" noChangeAspect="1"/>
          </p:cNvPicPr>
          <p:nvPr>
            <p:ph sz="half" idx="1"/>
          </p:nvPr>
        </p:nvPicPr>
        <p:blipFill>
          <a:blip r:embed="rId3"/>
          <a:srcRect l="23246" r="32720"/>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FF09807-8C8F-A5D5-D503-E0BEA51D12D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Impact on Gameplay</a:t>
            </a:r>
          </a:p>
          <a:p>
            <a:pPr marL="0" lvl="1" indent="0">
              <a:buNone/>
            </a:pPr>
            <a:r>
              <a:rPr lang="en-US" sz="1400"/>
              <a:t>Rule changes designed to reduce strikeouts can lead to more dynamic and engaging gameplay, shifting player strategies.</a:t>
            </a:r>
          </a:p>
          <a:p>
            <a:pPr marL="0" indent="0">
              <a:spcBef>
                <a:spcPts val="2500"/>
              </a:spcBef>
              <a:buNone/>
            </a:pPr>
            <a:r>
              <a:rPr lang="en-US" sz="1400" b="1"/>
              <a:t>Anticipating Changes</a:t>
            </a:r>
          </a:p>
          <a:p>
            <a:pPr marL="0" lvl="1" indent="0">
              <a:buNone/>
            </a:pPr>
            <a:r>
              <a:rPr lang="en-US" sz="1400"/>
              <a:t>Understanding potential rule changes is essential for players, coaches, and fans to adapt to the evolving nature of the sport.</a:t>
            </a:r>
          </a:p>
          <a:p>
            <a:pPr marL="0" indent="0">
              <a:spcBef>
                <a:spcPts val="2500"/>
              </a:spcBef>
              <a:buNone/>
            </a:pPr>
            <a:r>
              <a:rPr lang="en-US" sz="1400" b="1"/>
              <a:t>Reducing Strikeouts</a:t>
            </a:r>
          </a:p>
          <a:p>
            <a:pPr marL="0" lvl="1" indent="0">
              <a:buNone/>
            </a:pPr>
            <a:r>
              <a:rPr lang="en-US" sz="1400"/>
              <a:t>Reducing strikeouts can enhance the overall excitement and competitiveness of games, making baseball more appealing to fans.</a:t>
            </a:r>
          </a:p>
        </p:txBody>
      </p:sp>
    </p:spTree>
    <p:extLst>
      <p:ext uri="{BB962C8B-B14F-4D97-AF65-F5344CB8AC3E}">
        <p14:creationId xmlns:p14="http://schemas.microsoft.com/office/powerpoint/2010/main" val="223032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9FF393-E616-D45C-31DF-DB9AF360B224}"/>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Predictions for Future Strikeout Trends</a:t>
            </a:r>
          </a:p>
        </p:txBody>
      </p:sp>
      <p:sp>
        <p:nvSpPr>
          <p:cNvPr id="4" name="Content Placeholder 3">
            <a:extLst>
              <a:ext uri="{FF2B5EF4-FFF2-40B4-BE49-F238E27FC236}">
                <a16:creationId xmlns:a16="http://schemas.microsoft.com/office/drawing/2014/main" id="{2100ACA5-E122-1743-B47F-4EAC2D7DE4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Current Strikeout Rates</a:t>
            </a:r>
          </a:p>
          <a:p>
            <a:pPr marL="0" lvl="1" indent="0">
              <a:buNone/>
            </a:pPr>
            <a:r>
              <a:rPr lang="en-US" sz="1400"/>
              <a:t>Current trends indicate that strikeout rates in MLB are likely to remain consistent, reflecting ongoing player performance.</a:t>
            </a:r>
          </a:p>
          <a:p>
            <a:pPr marL="0" indent="0">
              <a:spcBef>
                <a:spcPts val="2500"/>
              </a:spcBef>
              <a:buNone/>
            </a:pPr>
            <a:r>
              <a:rPr lang="en-US" sz="1400" b="1"/>
              <a:t>Player Strategies</a:t>
            </a:r>
          </a:p>
          <a:p>
            <a:pPr marL="0" lvl="1" indent="0">
              <a:buNone/>
            </a:pPr>
            <a:r>
              <a:rPr lang="en-US" sz="1400"/>
              <a:t>Changes in player strategies may lead to fluctuations in strikeout rates, as hitters adapt their techniques against pitchers.</a:t>
            </a:r>
          </a:p>
          <a:p>
            <a:pPr marL="0" indent="0">
              <a:spcBef>
                <a:spcPts val="2500"/>
              </a:spcBef>
              <a:buNone/>
            </a:pPr>
            <a:r>
              <a:rPr lang="en-US" sz="1400" b="1"/>
              <a:t>Rule Adjustments</a:t>
            </a:r>
          </a:p>
          <a:p>
            <a:pPr marL="0" lvl="1" indent="0">
              <a:buNone/>
            </a:pPr>
            <a:r>
              <a:rPr lang="en-US" sz="1400"/>
              <a:t>Upcoming rule adjustments in MLB could impact strikeout trends, potentially leading to either increases or decreases in rates.</a:t>
            </a:r>
          </a:p>
        </p:txBody>
      </p:sp>
      <p:pic>
        <p:nvPicPr>
          <p:cNvPr id="5" name="Content Placeholder 4" descr="Father teaching son to play baseball">
            <a:extLst>
              <a:ext uri="{FF2B5EF4-FFF2-40B4-BE49-F238E27FC236}">
                <a16:creationId xmlns:a16="http://schemas.microsoft.com/office/drawing/2014/main" id="{A2CD70DC-1785-4204-A544-F08DD09D1A2B}"/>
              </a:ext>
            </a:extLst>
          </p:cNvPr>
          <p:cNvPicPr>
            <a:picLocks noGrp="1" noChangeAspect="1"/>
          </p:cNvPicPr>
          <p:nvPr>
            <p:ph sz="half" idx="1"/>
          </p:nvPr>
        </p:nvPicPr>
        <p:blipFill>
          <a:blip r:embed="rId3"/>
          <a:srcRect l="19270" r="33559" b="-1"/>
          <a:stretch/>
        </p:blipFill>
        <p:spPr>
          <a:xfrm>
            <a:off x="7345680" y="10"/>
            <a:ext cx="4846320" cy="6857990"/>
          </a:xfrm>
          <a:prstGeom prst="rect">
            <a:avLst/>
          </a:prstGeom>
        </p:spPr>
      </p:pic>
    </p:spTree>
    <p:extLst>
      <p:ext uri="{BB962C8B-B14F-4D97-AF65-F5344CB8AC3E}">
        <p14:creationId xmlns:p14="http://schemas.microsoft.com/office/powerpoint/2010/main" val="3409402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671F9-BF16-AA03-584E-DD3B4ADFA241}"/>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Continued Influence of Technology and Analytics</a:t>
            </a:r>
          </a:p>
        </p:txBody>
      </p:sp>
      <p:sp>
        <p:nvSpPr>
          <p:cNvPr id="4" name="Content Placeholder 3">
            <a:extLst>
              <a:ext uri="{FF2B5EF4-FFF2-40B4-BE49-F238E27FC236}">
                <a16:creationId xmlns:a16="http://schemas.microsoft.com/office/drawing/2014/main" id="{21C0AEC6-510B-1461-C8FA-3E5D2D9F27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Integration of Technology</a:t>
            </a:r>
          </a:p>
          <a:p>
            <a:pPr marL="0" lvl="1" indent="0">
              <a:buNone/>
            </a:pPr>
            <a:r>
              <a:rPr lang="en-US" sz="1400"/>
              <a:t>The integration of advanced technologies in baseball is changing how teams analyze performance and strategies.</a:t>
            </a:r>
          </a:p>
          <a:p>
            <a:pPr marL="0" indent="0">
              <a:spcBef>
                <a:spcPts val="2500"/>
              </a:spcBef>
              <a:buNone/>
            </a:pPr>
            <a:r>
              <a:rPr lang="en-US" sz="1400" b="1"/>
              <a:t>Analytics Impact on Trends</a:t>
            </a:r>
          </a:p>
          <a:p>
            <a:pPr marL="0" lvl="1" indent="0">
              <a:buNone/>
            </a:pPr>
            <a:r>
              <a:rPr lang="en-US" sz="1400"/>
              <a:t>Analytics are significantly influencing strikeout trends, allowing teams to make data-driven decisions.</a:t>
            </a:r>
          </a:p>
          <a:p>
            <a:pPr marL="0" indent="0">
              <a:spcBef>
                <a:spcPts val="2500"/>
              </a:spcBef>
              <a:buNone/>
            </a:pPr>
            <a:r>
              <a:rPr lang="en-US" sz="1400" b="1"/>
              <a:t>Shaping MLB Landscape</a:t>
            </a:r>
          </a:p>
          <a:p>
            <a:pPr marL="0" lvl="1" indent="0">
              <a:buNone/>
            </a:pPr>
            <a:r>
              <a:rPr lang="en-US" sz="1400"/>
              <a:t>The ongoing influence of technology and analytics will continue to shape Major League Baseball's future dynamics.</a:t>
            </a:r>
          </a:p>
        </p:txBody>
      </p:sp>
      <p:pic>
        <p:nvPicPr>
          <p:cNvPr id="5" name="Content Placeholder 4" descr="A Smart Phone displaying online baseball tickets for a night game with QR/Bar code, sitting on the turf with a baseball and bat, with stadium lights in the background against a black night sky">
            <a:extLst>
              <a:ext uri="{FF2B5EF4-FFF2-40B4-BE49-F238E27FC236}">
                <a16:creationId xmlns:a16="http://schemas.microsoft.com/office/drawing/2014/main" id="{3C62ECA1-FCF0-4BE8-89D5-46932181ED9B}"/>
              </a:ext>
            </a:extLst>
          </p:cNvPr>
          <p:cNvPicPr>
            <a:picLocks noGrp="1" noChangeAspect="1"/>
          </p:cNvPicPr>
          <p:nvPr>
            <p:ph sz="half" idx="1"/>
          </p:nvPr>
        </p:nvPicPr>
        <p:blipFill>
          <a:blip r:embed="rId3"/>
          <a:srcRect t="5543"/>
          <a:stretch/>
        </p:blipFill>
        <p:spPr>
          <a:xfrm>
            <a:off x="7345680" y="10"/>
            <a:ext cx="4846320" cy="6857990"/>
          </a:xfrm>
          <a:prstGeom prst="rect">
            <a:avLst/>
          </a:prstGeom>
        </p:spPr>
      </p:pic>
    </p:spTree>
    <p:extLst>
      <p:ext uri="{BB962C8B-B14F-4D97-AF65-F5344CB8AC3E}">
        <p14:creationId xmlns:p14="http://schemas.microsoft.com/office/powerpoint/2010/main" val="1013416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40D1BC3-5E14-1DF7-0FA4-5707043956F4}"/>
              </a:ext>
            </a:extLst>
          </p:cNvPr>
          <p:cNvSpPr>
            <a:spLocks noGrp="1"/>
          </p:cNvSpPr>
          <p:nvPr>
            <p:ph type="title"/>
          </p:nvPr>
        </p:nvSpPr>
        <p:spPr>
          <a:xfrm>
            <a:off x="612648" y="1847088"/>
            <a:ext cx="7344336" cy="1133856"/>
          </a:xfrm>
        </p:spPr>
        <p:txBody>
          <a:bodyPr anchor="b">
            <a:normAutofit/>
          </a:bodyPr>
          <a:lstStyle/>
          <a:p>
            <a:r>
              <a:rPr lang="en-US" sz="6000"/>
              <a:t>Conclusion</a:t>
            </a:r>
          </a:p>
        </p:txBody>
      </p:sp>
      <p:graphicFrame>
        <p:nvGraphicFramePr>
          <p:cNvPr id="9" name="Content Placeholder 2">
            <a:extLst>
              <a:ext uri="{FF2B5EF4-FFF2-40B4-BE49-F238E27FC236}">
                <a16:creationId xmlns:a16="http://schemas.microsoft.com/office/drawing/2014/main" id="{4CEFA78B-33F5-02D2-1B80-0AAA60D49094}"/>
              </a:ext>
            </a:extLst>
          </p:cNvPr>
          <p:cNvGraphicFramePr>
            <a:graphicFrameLocks noGrp="1"/>
          </p:cNvGraphicFramePr>
          <p:nvPr>
            <p:ph idx="1"/>
            <p:extLst>
              <p:ext uri="{D42A27DB-BD31-4B8C-83A1-F6EECF244321}">
                <p14:modId xmlns:p14="http://schemas.microsoft.com/office/powerpoint/2010/main" val="23018290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620637"/>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B06C7F5-9420-2D84-CE05-CD6832AD9EFF}"/>
              </a:ext>
            </a:extLst>
          </p:cNvPr>
          <p:cNvSpPr>
            <a:spLocks noGrp="1"/>
          </p:cNvSpPr>
          <p:nvPr>
            <p:ph type="ctrTitle"/>
          </p:nvPr>
        </p:nvSpPr>
        <p:spPr>
          <a:xfrm>
            <a:off x="277091" y="1814321"/>
            <a:ext cx="7772400" cy="4560920"/>
          </a:xfrm>
        </p:spPr>
        <p:txBody>
          <a:bodyPr anchor="b">
            <a:normAutofit/>
          </a:bodyPr>
          <a:lstStyle/>
          <a:p>
            <a:pPr algn="l"/>
            <a:r>
              <a:rPr lang="en-US" sz="7400"/>
              <a:t>Historical Overview of Strikeouts in MLB</a:t>
            </a:r>
          </a:p>
        </p:txBody>
      </p:sp>
    </p:spTree>
    <p:extLst>
      <p:ext uri="{BB962C8B-B14F-4D97-AF65-F5344CB8AC3E}">
        <p14:creationId xmlns:p14="http://schemas.microsoft.com/office/powerpoint/2010/main" val="18780707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7B85D-F06A-4111-9D8A-DCC3F92E05FA}"/>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Early Days of MLB and Strikeout Statistics</a:t>
            </a:r>
          </a:p>
        </p:txBody>
      </p:sp>
      <p:sp>
        <p:nvSpPr>
          <p:cNvPr id="4" name="Content Placeholder 3">
            <a:extLst>
              <a:ext uri="{FF2B5EF4-FFF2-40B4-BE49-F238E27FC236}">
                <a16:creationId xmlns:a16="http://schemas.microsoft.com/office/drawing/2014/main" id="{7B228AE5-F37C-B6B8-C644-60F5A099EE5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Different Playing Styles</a:t>
            </a:r>
          </a:p>
          <a:p>
            <a:pPr marL="0" lvl="1" indent="0">
              <a:buNone/>
            </a:pPr>
            <a:r>
              <a:rPr lang="en-US" sz="1400"/>
              <a:t>Early MLB featured different playing styles, leading to fewer strikeouts compared to modern baseball.</a:t>
            </a:r>
          </a:p>
          <a:p>
            <a:pPr marL="0" indent="0">
              <a:spcBef>
                <a:spcPts val="2500"/>
              </a:spcBef>
              <a:buNone/>
            </a:pPr>
            <a:r>
              <a:rPr lang="en-US" sz="1400" b="1"/>
              <a:t>Changing Rules</a:t>
            </a:r>
          </a:p>
          <a:p>
            <a:pPr marL="0" lvl="1" indent="0">
              <a:buNone/>
            </a:pPr>
            <a:r>
              <a:rPr lang="en-US" sz="1400"/>
              <a:t>Rule changes in MLB over the years have influenced the frequency of strikeouts during games.</a:t>
            </a:r>
          </a:p>
          <a:p>
            <a:pPr marL="0" indent="0">
              <a:spcBef>
                <a:spcPts val="2500"/>
              </a:spcBef>
              <a:buNone/>
            </a:pPr>
            <a:r>
              <a:rPr lang="en-US" sz="1400" b="1"/>
              <a:t>Evolution of Statistics</a:t>
            </a:r>
          </a:p>
          <a:p>
            <a:pPr marL="0" lvl="1" indent="0">
              <a:buNone/>
            </a:pPr>
            <a:r>
              <a:rPr lang="en-US" sz="1400"/>
              <a:t>Analyzing early strikeout statistics helps us understand the transformation of the game and its players today.</a:t>
            </a:r>
          </a:p>
        </p:txBody>
      </p:sp>
      <p:pic>
        <p:nvPicPr>
          <p:cNvPr id="5" name="Content Placeholder 4" descr="Home plate on a baseball field with selective focus">
            <a:extLst>
              <a:ext uri="{FF2B5EF4-FFF2-40B4-BE49-F238E27FC236}">
                <a16:creationId xmlns:a16="http://schemas.microsoft.com/office/drawing/2014/main" id="{1D9E3306-CE08-464F-A12E-0500B29276E6}"/>
              </a:ext>
            </a:extLst>
          </p:cNvPr>
          <p:cNvPicPr>
            <a:picLocks noGrp="1" noChangeAspect="1"/>
          </p:cNvPicPr>
          <p:nvPr>
            <p:ph sz="half" idx="1"/>
          </p:nvPr>
        </p:nvPicPr>
        <p:blipFill>
          <a:blip r:embed="rId3"/>
          <a:srcRect t="236" r="3" b="3"/>
          <a:stretch/>
        </p:blipFill>
        <p:spPr>
          <a:xfrm>
            <a:off x="7345680" y="10"/>
            <a:ext cx="4846320" cy="6857990"/>
          </a:xfrm>
          <a:prstGeom prst="rect">
            <a:avLst/>
          </a:prstGeom>
        </p:spPr>
      </p:pic>
    </p:spTree>
    <p:extLst>
      <p:ext uri="{BB962C8B-B14F-4D97-AF65-F5344CB8AC3E}">
        <p14:creationId xmlns:p14="http://schemas.microsoft.com/office/powerpoint/2010/main" val="43822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BABE3-8EBD-C9D7-4556-4C6A33BBAD8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Notable Pitchers and Their Impact on Strikeouts</a:t>
            </a:r>
          </a:p>
        </p:txBody>
      </p:sp>
      <p:sp>
        <p:nvSpPr>
          <p:cNvPr id="4" name="Content Placeholder 3">
            <a:extLst>
              <a:ext uri="{FF2B5EF4-FFF2-40B4-BE49-F238E27FC236}">
                <a16:creationId xmlns:a16="http://schemas.microsoft.com/office/drawing/2014/main" id="{06DE1F0C-FF2E-4BA7-90B1-069C4EF180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Influential Pitching Styles</a:t>
            </a:r>
          </a:p>
          <a:p>
            <a:pPr marL="0" lvl="1" indent="0">
              <a:buNone/>
            </a:pPr>
            <a:r>
              <a:rPr lang="en-US" sz="1400"/>
              <a:t>The unique pitching styles of legendary pitchers have greatly influenced modern strikeout rates in baseball.</a:t>
            </a:r>
          </a:p>
          <a:p>
            <a:pPr marL="0" indent="0">
              <a:spcBef>
                <a:spcPts val="2500"/>
              </a:spcBef>
              <a:buNone/>
            </a:pPr>
            <a:r>
              <a:rPr lang="en-US" sz="1400" b="1"/>
              <a:t>Evolution of Strikeouts</a:t>
            </a:r>
          </a:p>
          <a:p>
            <a:pPr marL="0" lvl="1" indent="0">
              <a:buNone/>
            </a:pPr>
            <a:r>
              <a:rPr lang="en-US" sz="1400"/>
              <a:t>The impact of these pitchers has led to an evolution in pitching strategies and the approach to achieving strikeouts.</a:t>
            </a:r>
          </a:p>
          <a:p>
            <a:pPr marL="0" indent="0">
              <a:spcBef>
                <a:spcPts val="2500"/>
              </a:spcBef>
              <a:buNone/>
            </a:pPr>
            <a:r>
              <a:rPr lang="en-US" sz="1400" b="1"/>
              <a:t>Benchmarks for Future Generations</a:t>
            </a:r>
          </a:p>
          <a:p>
            <a:pPr marL="0" lvl="1" indent="0">
              <a:buNone/>
            </a:pPr>
            <a:r>
              <a:rPr lang="en-US" sz="1400"/>
              <a:t>These legendary pitchers have set performance benchmarks that inspire and challenge future generations of pitchers.</a:t>
            </a:r>
          </a:p>
        </p:txBody>
      </p:sp>
      <p:pic>
        <p:nvPicPr>
          <p:cNvPr id="5" name="Content Placeholder 4" descr="Baseball player in actionhttp://www.twodozendesign.info/i/1.png">
            <a:extLst>
              <a:ext uri="{FF2B5EF4-FFF2-40B4-BE49-F238E27FC236}">
                <a16:creationId xmlns:a16="http://schemas.microsoft.com/office/drawing/2014/main" id="{96A7B383-24EF-4128-9C75-0C986DA93A49}"/>
              </a:ext>
            </a:extLst>
          </p:cNvPr>
          <p:cNvPicPr>
            <a:picLocks noGrp="1" noChangeAspect="1"/>
          </p:cNvPicPr>
          <p:nvPr>
            <p:ph sz="half" idx="1"/>
          </p:nvPr>
        </p:nvPicPr>
        <p:blipFill>
          <a:blip r:embed="rId3"/>
          <a:srcRect b="5543"/>
          <a:stretch/>
        </p:blipFill>
        <p:spPr>
          <a:xfrm>
            <a:off x="7345680" y="10"/>
            <a:ext cx="4846320" cy="6857990"/>
          </a:xfrm>
          <a:prstGeom prst="rect">
            <a:avLst/>
          </a:prstGeom>
        </p:spPr>
      </p:pic>
    </p:spTree>
    <p:extLst>
      <p:ext uri="{BB962C8B-B14F-4D97-AF65-F5344CB8AC3E}">
        <p14:creationId xmlns:p14="http://schemas.microsoft.com/office/powerpoint/2010/main" val="1155051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85D1A3-5B1E-C9E4-57E7-BB4BF2A26D1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Evolution of Pitching Techniques</a:t>
            </a:r>
          </a:p>
        </p:txBody>
      </p:sp>
      <p:pic>
        <p:nvPicPr>
          <p:cNvPr id="5" name="Content Placeholder 4" descr="Shot of the catcher sitting in position to catch the ball">
            <a:extLst>
              <a:ext uri="{FF2B5EF4-FFF2-40B4-BE49-F238E27FC236}">
                <a16:creationId xmlns:a16="http://schemas.microsoft.com/office/drawing/2014/main" id="{1B9D8C2E-163F-4E2C-8728-3E36165A30FD}"/>
              </a:ext>
            </a:extLst>
          </p:cNvPr>
          <p:cNvPicPr>
            <a:picLocks noGrp="1" noChangeAspect="1"/>
          </p:cNvPicPr>
          <p:nvPr>
            <p:ph sz="half" idx="1"/>
          </p:nvPr>
        </p:nvPicPr>
        <p:blipFill>
          <a:blip r:embed="rId3"/>
          <a:srcRect l="38984" r="13223"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C2ABF63-B2C9-8C81-B068-13CA7DE2F4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Advancements in Pitching</a:t>
            </a:r>
          </a:p>
          <a:p>
            <a:pPr marL="0" lvl="1" indent="0">
              <a:buNone/>
            </a:pPr>
            <a:r>
              <a:rPr lang="en-US" sz="1400"/>
              <a:t>Innovations like breaking balls have transformed pitching techniques, adding complexity to the pitcher's arsenal.</a:t>
            </a:r>
          </a:p>
          <a:p>
            <a:pPr marL="0" indent="0">
              <a:spcBef>
                <a:spcPts val="2500"/>
              </a:spcBef>
              <a:buNone/>
            </a:pPr>
            <a:r>
              <a:rPr lang="en-US" sz="1400" b="1"/>
              <a:t>Specialized Roles</a:t>
            </a:r>
          </a:p>
          <a:p>
            <a:pPr marL="0" lvl="1" indent="0">
              <a:buNone/>
            </a:pPr>
            <a:r>
              <a:rPr lang="en-US" sz="1400"/>
              <a:t>The development of specialized pitching roles has changed how teams strategize and utilize their pitchers during games.</a:t>
            </a:r>
          </a:p>
          <a:p>
            <a:pPr marL="0" indent="0">
              <a:spcBef>
                <a:spcPts val="2500"/>
              </a:spcBef>
              <a:buNone/>
            </a:pPr>
            <a:r>
              <a:rPr lang="en-US" sz="1400" b="1"/>
              <a:t>Impact on Game Dynamics</a:t>
            </a:r>
          </a:p>
          <a:p>
            <a:pPr marL="0" lvl="1" indent="0">
              <a:buNone/>
            </a:pPr>
            <a:r>
              <a:rPr lang="en-US" sz="1400"/>
              <a:t>These advancements have increased strikeout rates and significantly altered the overall dynamics of baseball games.</a:t>
            </a:r>
          </a:p>
        </p:txBody>
      </p:sp>
    </p:spTree>
    <p:extLst>
      <p:ext uri="{BB962C8B-B14F-4D97-AF65-F5344CB8AC3E}">
        <p14:creationId xmlns:p14="http://schemas.microsoft.com/office/powerpoint/2010/main" val="3180222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01B3C9F-A668-106A-975A-8EAF03B2D78D}"/>
              </a:ext>
            </a:extLst>
          </p:cNvPr>
          <p:cNvSpPr>
            <a:spLocks noGrp="1"/>
          </p:cNvSpPr>
          <p:nvPr>
            <p:ph type="ctrTitle"/>
          </p:nvPr>
        </p:nvSpPr>
        <p:spPr>
          <a:xfrm>
            <a:off x="277091" y="1814321"/>
            <a:ext cx="7772400" cy="4560920"/>
          </a:xfrm>
        </p:spPr>
        <p:txBody>
          <a:bodyPr anchor="b">
            <a:normAutofit/>
          </a:bodyPr>
          <a:lstStyle/>
          <a:p>
            <a:pPr algn="l"/>
            <a:r>
              <a:rPr lang="en-US" sz="7400"/>
              <a:t>Modern Strikeout Trends and Statistics</a:t>
            </a:r>
          </a:p>
        </p:txBody>
      </p:sp>
    </p:spTree>
    <p:extLst>
      <p:ext uri="{BB962C8B-B14F-4D97-AF65-F5344CB8AC3E}">
        <p14:creationId xmlns:p14="http://schemas.microsoft.com/office/powerpoint/2010/main" val="34441493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40623-3935-F85D-AEB2-0DD30A02863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sz="3300" b="1" kern="1200" dirty="0">
                <a:solidFill>
                  <a:schemeClr val="tx1"/>
                </a:solidFill>
                <a:latin typeface="+mj-lt"/>
                <a:ea typeface="+mj-ea"/>
                <a:cs typeface="+mj-cs"/>
              </a:rPr>
              <a:t>Increase in Strikeout Rates over Recent Decades</a:t>
            </a:r>
          </a:p>
        </p:txBody>
      </p:sp>
      <p:sp>
        <p:nvSpPr>
          <p:cNvPr id="4" name="Content Placeholder 3">
            <a:extLst>
              <a:ext uri="{FF2B5EF4-FFF2-40B4-BE49-F238E27FC236}">
                <a16:creationId xmlns:a16="http://schemas.microsoft.com/office/drawing/2014/main" id="{53CF41C5-F5E7-A253-8201-DF49A1CAD1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Rising Strikeout Rates</a:t>
            </a:r>
          </a:p>
          <a:p>
            <a:pPr marL="0" lvl="1" indent="0">
              <a:buNone/>
            </a:pPr>
            <a:r>
              <a:rPr lang="en-US" sz="1400"/>
              <a:t>The increase in strikeout rates reflects changes in player strategies and the evolution of pitching techniques in Major League Baseball.</a:t>
            </a:r>
          </a:p>
          <a:p>
            <a:pPr marL="0" indent="0">
              <a:spcBef>
                <a:spcPts val="2500"/>
              </a:spcBef>
              <a:buNone/>
            </a:pPr>
            <a:r>
              <a:rPr lang="en-US" sz="1400" b="1"/>
              <a:t>Shifts in Batting Approaches</a:t>
            </a:r>
          </a:p>
          <a:p>
            <a:pPr marL="0" lvl="1" indent="0">
              <a:buNone/>
            </a:pPr>
            <a:r>
              <a:rPr lang="en-US" sz="1400"/>
              <a:t>Batters have adjusted their approaches, leading to a focus on power hitting rather than contact, contributing to higher strikeout rates.</a:t>
            </a:r>
          </a:p>
          <a:p>
            <a:pPr marL="0" indent="0">
              <a:spcBef>
                <a:spcPts val="2500"/>
              </a:spcBef>
              <a:buNone/>
            </a:pPr>
            <a:r>
              <a:rPr lang="en-US" sz="1400" b="1"/>
              <a:t>Pitching Dominance</a:t>
            </a:r>
          </a:p>
          <a:p>
            <a:pPr marL="0" lvl="1" indent="0">
              <a:buNone/>
            </a:pPr>
            <a:r>
              <a:rPr lang="en-US" sz="1400"/>
              <a:t>The enhanced skills of pitchers, including speed and effectiveness of breaking balls, have also played a key role in increasing strikeout rates.</a:t>
            </a:r>
          </a:p>
        </p:txBody>
      </p:sp>
      <p:pic>
        <p:nvPicPr>
          <p:cNvPr id="5" name="Content Placeholder 4" descr="Home plate on a baseball field with selective focusSee other images from the Baseball Field Series:">
            <a:extLst>
              <a:ext uri="{FF2B5EF4-FFF2-40B4-BE49-F238E27FC236}">
                <a16:creationId xmlns:a16="http://schemas.microsoft.com/office/drawing/2014/main" id="{8BB66354-2E03-46DE-BEE7-3A3B0587B4E8}"/>
              </a:ext>
            </a:extLst>
          </p:cNvPr>
          <p:cNvPicPr>
            <a:picLocks noGrp="1" noChangeAspect="1"/>
          </p:cNvPicPr>
          <p:nvPr>
            <p:ph sz="half" idx="1"/>
          </p:nvPr>
        </p:nvPicPr>
        <p:blipFill>
          <a:blip r:embed="rId3"/>
          <a:srcRect l="34989" r="17840" b="-1"/>
          <a:stretch/>
        </p:blipFill>
        <p:spPr>
          <a:xfrm>
            <a:off x="7345680" y="10"/>
            <a:ext cx="4846320" cy="6857990"/>
          </a:xfrm>
          <a:prstGeom prst="rect">
            <a:avLst/>
          </a:prstGeom>
        </p:spPr>
      </p:pic>
    </p:spTree>
    <p:extLst>
      <p:ext uri="{BB962C8B-B14F-4D97-AF65-F5344CB8AC3E}">
        <p14:creationId xmlns:p14="http://schemas.microsoft.com/office/powerpoint/2010/main" val="3690563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4D410-3DB6-949D-F6EE-2E492EF041A8}"/>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sz="3100" b="1" kern="1200" dirty="0">
                <a:solidFill>
                  <a:schemeClr val="tx1"/>
                </a:solidFill>
                <a:latin typeface="+mj-lt"/>
                <a:ea typeface="+mj-ea"/>
                <a:cs typeface="+mj-cs"/>
              </a:rPr>
              <a:t>Comparison of Strikeout Rates Across Different Eras</a:t>
            </a:r>
          </a:p>
        </p:txBody>
      </p:sp>
      <p:pic>
        <p:nvPicPr>
          <p:cNvPr id="5" name="Content Placeholder 4" descr="A low angle view of a pair of ticket stubs to a baseball game, they are leaning on a baseball that is sitting in the outfield grass of a stadium with a green wall and crowd in the background.">
            <a:extLst>
              <a:ext uri="{FF2B5EF4-FFF2-40B4-BE49-F238E27FC236}">
                <a16:creationId xmlns:a16="http://schemas.microsoft.com/office/drawing/2014/main" id="{DF64E51A-3E0D-42F9-8CA5-EE29BA889F7B}"/>
              </a:ext>
            </a:extLst>
          </p:cNvPr>
          <p:cNvPicPr>
            <a:picLocks noGrp="1" noChangeAspect="1"/>
          </p:cNvPicPr>
          <p:nvPr>
            <p:ph sz="half" idx="1"/>
          </p:nvPr>
        </p:nvPicPr>
        <p:blipFill>
          <a:blip r:embed="rId3"/>
          <a:srcRect l="28184" r="9782" b="-1"/>
          <a:stretch/>
        </p:blipFill>
        <p:spPr>
          <a:xfrm>
            <a:off x="1" y="10"/>
            <a:ext cx="6373368" cy="6857990"/>
          </a:xfrm>
          <a:prstGeom prst="rect">
            <a:avLst/>
          </a:prstGeom>
        </p:spPr>
      </p:pic>
      <p:sp>
        <p:nvSpPr>
          <p:cNvPr id="4" name="Content Placeholder 3">
            <a:extLst>
              <a:ext uri="{FF2B5EF4-FFF2-40B4-BE49-F238E27FC236}">
                <a16:creationId xmlns:a16="http://schemas.microsoft.com/office/drawing/2014/main" id="{11211478-9E70-ED48-33F9-71295FE3536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None/>
            </a:pPr>
            <a:r>
              <a:rPr lang="en-US" sz="1400" b="1"/>
              <a:t>Era Variations in Strikeout Rates</a:t>
            </a:r>
          </a:p>
          <a:p>
            <a:pPr marL="0" lvl="1" indent="0">
              <a:buNone/>
            </a:pPr>
            <a:r>
              <a:rPr lang="en-US" sz="1400"/>
              <a:t>Strikeout rates have varied significantly across different eras in baseball, reflecting changes in gameplay and player performance.</a:t>
            </a:r>
          </a:p>
          <a:p>
            <a:pPr marL="0" indent="0">
              <a:spcBef>
                <a:spcPts val="2500"/>
              </a:spcBef>
              <a:buNone/>
            </a:pPr>
            <a:r>
              <a:rPr lang="en-US" sz="1400" b="1"/>
              <a:t>Impact on Gameplay</a:t>
            </a:r>
          </a:p>
          <a:p>
            <a:pPr marL="0" lvl="1" indent="0">
              <a:buNone/>
            </a:pPr>
            <a:r>
              <a:rPr lang="en-US" sz="1400"/>
              <a:t>The evolution of strikeout rates has influenced how the game is played, affecting strategies and player development.</a:t>
            </a:r>
          </a:p>
          <a:p>
            <a:pPr marL="0" indent="0">
              <a:spcBef>
                <a:spcPts val="2500"/>
              </a:spcBef>
              <a:buNone/>
            </a:pPr>
            <a:r>
              <a:rPr lang="en-US" sz="1400" b="1"/>
              <a:t>Understanding Player Evolution</a:t>
            </a:r>
          </a:p>
          <a:p>
            <a:pPr marL="0" lvl="1" indent="0">
              <a:buNone/>
            </a:pPr>
            <a:r>
              <a:rPr lang="en-US" sz="1400"/>
              <a:t>Examining strikeout trends provides insights into the evolution of players and their adaptation to changing game dynamics.</a:t>
            </a:r>
          </a:p>
        </p:txBody>
      </p:sp>
    </p:spTree>
    <p:extLst>
      <p:ext uri="{BB962C8B-B14F-4D97-AF65-F5344CB8AC3E}">
        <p14:creationId xmlns:p14="http://schemas.microsoft.com/office/powerpoint/2010/main" val="2891175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1970</Words>
  <Application>Microsoft Macintosh PowerPoint</Application>
  <PresentationFormat>Widescreen</PresentationFormat>
  <Paragraphs>171</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VanillaVTI</vt:lpstr>
      <vt:lpstr>MLB Strikeout Trends: Analyzing the Evolution in Baseball</vt:lpstr>
      <vt:lpstr>Agenda for Discussion</vt:lpstr>
      <vt:lpstr>Historical Overview of Strikeouts in MLB</vt:lpstr>
      <vt:lpstr>Early Days of MLB and Strikeout Statistics</vt:lpstr>
      <vt:lpstr>Notable Pitchers and Their Impact on Strikeouts</vt:lpstr>
      <vt:lpstr>Evolution of Pitching Techniques</vt:lpstr>
      <vt:lpstr>Modern Strikeout Trends and Statistics</vt:lpstr>
      <vt:lpstr>Increase in Strikeout Rates over Recent Decades</vt:lpstr>
      <vt:lpstr>Comparison of Strikeout Rates Across Different Eras</vt:lpstr>
      <vt:lpstr>Analysis of Pitcher and Hitter Performance</vt:lpstr>
      <vt:lpstr>Factors Contributing to Strikeout Trends</vt:lpstr>
      <vt:lpstr>Advancements in Pitching Technology and Training</vt:lpstr>
      <vt:lpstr>Changes in Batting Strategies</vt:lpstr>
      <vt:lpstr>Influence of Sabermetrics and Data Analytics</vt:lpstr>
      <vt:lpstr>Impact on the Game and Players</vt:lpstr>
      <vt:lpstr>Effects on Player Careers and Longevity</vt:lpstr>
      <vt:lpstr>Changes in Game Dynamics and Strategy</vt:lpstr>
      <vt:lpstr>Fans' Perceptions and Enjoyment of the Game</vt:lpstr>
      <vt:lpstr>Future of Strikeouts in MLB</vt:lpstr>
      <vt:lpstr>Potential Rule Changes and Their Impact</vt:lpstr>
      <vt:lpstr>Predictions for Future Strikeout Trends</vt:lpstr>
      <vt:lpstr>Continued Influence of Technology and Analytics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Caroline Dunn</cp:lastModifiedBy>
  <cp:revision>1</cp:revision>
  <dcterms:created xsi:type="dcterms:W3CDTF">2025-05-05T16:42:58Z</dcterms:created>
  <dcterms:modified xsi:type="dcterms:W3CDTF">2025-05-05T16:59:39Z</dcterms:modified>
</cp:coreProperties>
</file>